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2" r:id="rId4"/>
  </p:sldMasterIdLst>
  <p:notesMasterIdLst>
    <p:notesMasterId r:id="rId52"/>
  </p:notesMasterIdLst>
  <p:handoutMasterIdLst>
    <p:handoutMasterId r:id="rId53"/>
  </p:handoutMasterIdLst>
  <p:sldIdLst>
    <p:sldId id="2145706637" r:id="rId5"/>
    <p:sldId id="2145706642" r:id="rId6"/>
    <p:sldId id="1033" r:id="rId7"/>
    <p:sldId id="2145706661" r:id="rId8"/>
    <p:sldId id="2145706662" r:id="rId9"/>
    <p:sldId id="2145706668" r:id="rId10"/>
    <p:sldId id="2145706669" r:id="rId11"/>
    <p:sldId id="2145706663" r:id="rId12"/>
    <p:sldId id="2145706650" r:id="rId13"/>
    <p:sldId id="2145706651" r:id="rId14"/>
    <p:sldId id="2145706652" r:id="rId15"/>
    <p:sldId id="2145706653" r:id="rId16"/>
    <p:sldId id="2145706654" r:id="rId17"/>
    <p:sldId id="2145706670" r:id="rId18"/>
    <p:sldId id="2145706703" r:id="rId19"/>
    <p:sldId id="2145706688" r:id="rId20"/>
    <p:sldId id="2145706674" r:id="rId21"/>
    <p:sldId id="2145706675" r:id="rId22"/>
    <p:sldId id="2145706676" r:id="rId23"/>
    <p:sldId id="2145706677" r:id="rId24"/>
    <p:sldId id="2145706704" r:id="rId25"/>
    <p:sldId id="2145706678" r:id="rId26"/>
    <p:sldId id="2145706689" r:id="rId27"/>
    <p:sldId id="2145706679" r:id="rId28"/>
    <p:sldId id="2145706680" r:id="rId29"/>
    <p:sldId id="2145706681" r:id="rId30"/>
    <p:sldId id="2145706682" r:id="rId31"/>
    <p:sldId id="2145706705" r:id="rId32"/>
    <p:sldId id="2145706683" r:id="rId33"/>
    <p:sldId id="2145706684" r:id="rId34"/>
    <p:sldId id="2145706685" r:id="rId35"/>
    <p:sldId id="2145706686" r:id="rId36"/>
    <p:sldId id="2145706687" r:id="rId37"/>
    <p:sldId id="2145706690" r:id="rId38"/>
    <p:sldId id="2145706691" r:id="rId39"/>
    <p:sldId id="2145706692" r:id="rId40"/>
    <p:sldId id="2145706693" r:id="rId41"/>
    <p:sldId id="2145706694" r:id="rId42"/>
    <p:sldId id="2145706695" r:id="rId43"/>
    <p:sldId id="2145706696" r:id="rId44"/>
    <p:sldId id="2145706697" r:id="rId45"/>
    <p:sldId id="2145706698" r:id="rId46"/>
    <p:sldId id="2145706699" r:id="rId47"/>
    <p:sldId id="2145706700" r:id="rId48"/>
    <p:sldId id="2145706702" r:id="rId49"/>
    <p:sldId id="2145706701" r:id="rId50"/>
    <p:sldId id="2145706706" r:id="rId51"/>
  </p:sldIdLst>
  <p:sldSz cx="12192000" cy="6858000"/>
  <p:notesSz cx="6858000" cy="9144000"/>
  <p:custDataLst>
    <p:tags r:id="rId54"/>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youts" id="{488E0A91-8EC8-4254-9B9D-B822E7B72AE5}">
          <p14:sldIdLst>
            <p14:sldId id="2145706637"/>
            <p14:sldId id="2145706642"/>
          </p14:sldIdLst>
        </p14:section>
        <p14:section name="01 Executive Summary" id="{40C38458-3B6B-447C-8E2F-CA87C9771756}">
          <p14:sldIdLst>
            <p14:sldId id="1033"/>
          </p14:sldIdLst>
        </p14:section>
        <p14:section name="02 Introduction" id="{DD3E096C-4BB7-468B-A8F9-D8CE7C111367}">
          <p14:sldIdLst>
            <p14:sldId id="2145706661"/>
          </p14:sldIdLst>
        </p14:section>
        <p14:section name="03 Methodology" id="{C297DFD6-C800-4BD1-8587-0C3AA048A953}">
          <p14:sldIdLst>
            <p14:sldId id="2145706662"/>
            <p14:sldId id="2145706668"/>
            <p14:sldId id="2145706669"/>
            <p14:sldId id="2145706663"/>
            <p14:sldId id="2145706650"/>
            <p14:sldId id="2145706651"/>
            <p14:sldId id="2145706652"/>
            <p14:sldId id="2145706653"/>
            <p14:sldId id="2145706654"/>
            <p14:sldId id="2145706670"/>
          </p14:sldIdLst>
        </p14:section>
        <p14:section name="04 Results" id="{7EB43C17-7B95-40CC-B07E-ACE53397B75A}">
          <p14:sldIdLst>
            <p14:sldId id="2145706703"/>
            <p14:sldId id="2145706688"/>
            <p14:sldId id="2145706674"/>
            <p14:sldId id="2145706675"/>
            <p14:sldId id="2145706676"/>
            <p14:sldId id="2145706677"/>
            <p14:sldId id="2145706704"/>
            <p14:sldId id="2145706678"/>
            <p14:sldId id="2145706689"/>
            <p14:sldId id="2145706679"/>
            <p14:sldId id="2145706680"/>
            <p14:sldId id="2145706681"/>
            <p14:sldId id="2145706682"/>
            <p14:sldId id="2145706705"/>
            <p14:sldId id="2145706683"/>
            <p14:sldId id="2145706684"/>
            <p14:sldId id="2145706685"/>
            <p14:sldId id="2145706686"/>
            <p14:sldId id="2145706687"/>
            <p14:sldId id="2145706690"/>
            <p14:sldId id="2145706691"/>
            <p14:sldId id="2145706692"/>
            <p14:sldId id="2145706693"/>
            <p14:sldId id="2145706694"/>
            <p14:sldId id="2145706695"/>
            <p14:sldId id="2145706696"/>
            <p14:sldId id="2145706697"/>
            <p14:sldId id="2145706698"/>
            <p14:sldId id="2145706699"/>
            <p14:sldId id="2145706700"/>
          </p14:sldIdLst>
        </p14:section>
        <p14:section name="05 Conclusions" id="{5CF66A29-A6D5-466D-843F-754F7392E497}">
          <p14:sldIdLst>
            <p14:sldId id="2145706702"/>
            <p14:sldId id="2145706701"/>
          </p14:sldIdLst>
        </p14:section>
        <p14:section name="06 Appendix" id="{F3055773-E776-427D-86F7-B157A60B85D7}">
          <p14:sldIdLst>
            <p14:sldId id="2145706706"/>
          </p14:sldIdLst>
        </p14:section>
      </p14:sectionLst>
    </p:ext>
    <p:ext uri="{EFAFB233-063F-42B5-8137-9DF3F51BA10A}">
      <p15:sldGuideLst xmlns:p15="http://schemas.microsoft.com/office/powerpoint/2012/main">
        <p15:guide id="5" orient="horz" pos="2341" userDrawn="1">
          <p15:clr>
            <a:srgbClr val="A4A3A4"/>
          </p15:clr>
        </p15:guide>
        <p15:guide id="6"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936"/>
    <a:srgbClr val="61AFEF"/>
    <a:srgbClr val="FF0505"/>
    <a:srgbClr val="058A05"/>
    <a:srgbClr val="D69D68"/>
    <a:srgbClr val="0070AD"/>
    <a:srgbClr val="789865"/>
    <a:srgbClr val="F0F0F0"/>
    <a:srgbClr val="3A81A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03B50D-7540-47A9-9BE6-15F0463D6C01}" v="4604" dt="2023-02-07T16:07:01.702"/>
    <p1510:client id="{95339BF4-C859-4105-A685-306708941442}" v="1855" dt="2023-02-06T20:19:27.704"/>
    <p1510:client id="{ADCF0598-616E-4B20-807A-FA2B73E6333C}" v="5" dt="2023-02-06T17:01:00.6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341"/>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07/02/2023</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07/02/2023</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Insert comments</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4</a:t>
            </a:fld>
            <a:endParaRPr lang="pt-BR"/>
          </a:p>
        </p:txBody>
      </p:sp>
    </p:spTree>
    <p:extLst>
      <p:ext uri="{BB962C8B-B14F-4D97-AF65-F5344CB8AC3E}">
        <p14:creationId xmlns:p14="http://schemas.microsoft.com/office/powerpoint/2010/main" val="3842259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5</a:t>
            </a:fld>
            <a:endParaRPr lang="pt-BR"/>
          </a:p>
        </p:txBody>
      </p:sp>
    </p:spTree>
    <p:extLst>
      <p:ext uri="{BB962C8B-B14F-4D97-AF65-F5344CB8AC3E}">
        <p14:creationId xmlns:p14="http://schemas.microsoft.com/office/powerpoint/2010/main" val="2225468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s://de-de.facebook.com/CapgeminiInventDAC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s://de-de.facebook.com/CapgeminiInventDAC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8252185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3 columns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4386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a:p>
        </p:txBody>
      </p:sp>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779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75421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dark gre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de-DE"/>
          </a:p>
        </p:txBody>
      </p:sp>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0019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light Gre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a:p>
        </p:txBody>
      </p:sp>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8244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Break dark">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415318851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urpl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41468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ull picture white Pi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7484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 picture blue Pi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2295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Final Slide 1">
    <p:spTree>
      <p:nvGrpSpPr>
        <p:cNvPr id="1" name=""/>
        <p:cNvGrpSpPr/>
        <p:nvPr/>
      </p:nvGrpSpPr>
      <p:grpSpPr>
        <a:xfrm>
          <a:off x="0" y="0"/>
          <a:ext cx="0" cy="0"/>
          <a:chOff x="0" y="0"/>
          <a:chExt cx="0" cy="0"/>
        </a:xfrm>
      </p:grpSpPr>
      <p:pic>
        <p:nvPicPr>
          <p:cNvPr id="22" name="Image 27">
            <a:extLst>
              <a:ext uri="{FF2B5EF4-FFF2-40B4-BE49-F238E27FC236}">
                <a16:creationId xmlns:a16="http://schemas.microsoft.com/office/drawing/2014/main" id="{2653E184-E27F-464F-A02D-7936F32A6D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a:solidFill>
                  <a:schemeClr val="bg1"/>
                </a:solidFill>
                <a:latin typeface="Ubuntu" panose="020B0504030602030204" pitchFamily="34" charset="0"/>
                <a:cs typeface="Arial"/>
              </a:rPr>
              <a:t>Copyright © 2022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pic>
        <p:nvPicPr>
          <p:cNvPr id="13" name="Picture 7">
            <a:extLst>
              <a:ext uri="{FF2B5EF4-FFF2-40B4-BE49-F238E27FC236}">
                <a16:creationId xmlns:a16="http://schemas.microsoft.com/office/drawing/2014/main" id="{F9B42E50-405D-4320-932D-4A5EAD8D8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pic>
        <p:nvPicPr>
          <p:cNvPr id="24" name="Picture 7">
            <a:extLst>
              <a:ext uri="{FF2B5EF4-FFF2-40B4-BE49-F238E27FC236}">
                <a16:creationId xmlns:a16="http://schemas.microsoft.com/office/drawing/2014/main" id="{9A2DB9F8-D1A6-406F-8D02-80C6F3B8C9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grpSp>
        <p:nvGrpSpPr>
          <p:cNvPr id="17" name="Group 16">
            <a:extLst>
              <a:ext uri="{FF2B5EF4-FFF2-40B4-BE49-F238E27FC236}">
                <a16:creationId xmlns:a16="http://schemas.microsoft.com/office/drawing/2014/main" id="{D14E2206-0846-452F-B8E2-F41E142A9380}"/>
              </a:ext>
            </a:extLst>
          </p:cNvPr>
          <p:cNvGrpSpPr/>
          <p:nvPr userDrawn="1"/>
        </p:nvGrpSpPr>
        <p:grpSpPr>
          <a:xfrm>
            <a:off x="425840" y="4968013"/>
            <a:ext cx="1866702" cy="333195"/>
            <a:chOff x="426720" y="4976083"/>
            <a:chExt cx="1866702" cy="333195"/>
          </a:xfrm>
        </p:grpSpPr>
        <p:pic>
          <p:nvPicPr>
            <p:cNvPr id="18" name="Picture 2">
              <a:hlinkClick r:id="rId4"/>
              <a:extLst>
                <a:ext uri="{FF2B5EF4-FFF2-40B4-BE49-F238E27FC236}">
                  <a16:creationId xmlns:a16="http://schemas.microsoft.com/office/drawing/2014/main" id="{3A0A9BEB-91BD-44D8-A1F8-E1C479D07CAE}"/>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19" name="Picture 4">
              <a:hlinkClick r:id="rId6"/>
              <a:extLst>
                <a:ext uri="{FF2B5EF4-FFF2-40B4-BE49-F238E27FC236}">
                  <a16:creationId xmlns:a16="http://schemas.microsoft.com/office/drawing/2014/main" id="{FB87B49B-AF97-4CA0-A71A-9690DB2F2667}"/>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20" name="Picture 5">
              <a:hlinkClick r:id="rId8"/>
              <a:extLst>
                <a:ext uri="{FF2B5EF4-FFF2-40B4-BE49-F238E27FC236}">
                  <a16:creationId xmlns:a16="http://schemas.microsoft.com/office/drawing/2014/main" id="{AD029E14-A721-4F75-826F-752859D65D09}"/>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21" name="Picture 6">
              <a:hlinkClick r:id="rId10"/>
              <a:extLst>
                <a:ext uri="{FF2B5EF4-FFF2-40B4-BE49-F238E27FC236}">
                  <a16:creationId xmlns:a16="http://schemas.microsoft.com/office/drawing/2014/main" id="{8336DA4B-F1A6-45CE-B333-6872A900C0EB}"/>
                </a:ext>
              </a:extLst>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32" name="Picture 7">
              <a:hlinkClick r:id="rId12"/>
              <a:extLst>
                <a:ext uri="{FF2B5EF4-FFF2-40B4-BE49-F238E27FC236}">
                  <a16:creationId xmlns:a16="http://schemas.microsoft.com/office/drawing/2014/main" id="{12978F76-BF51-4A5E-9D45-6A9899B735C7}"/>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14" name="Rectangle 13">
            <a:extLst>
              <a:ext uri="{FF2B5EF4-FFF2-40B4-BE49-F238E27FC236}">
                <a16:creationId xmlns:a16="http://schemas.microsoft.com/office/drawing/2014/main" id="{16CD18DC-5296-4E9B-B802-3111F56DCAE8}"/>
              </a:ext>
            </a:extLst>
          </p:cNvPr>
          <p:cNvSpPr/>
          <p:nvPr userDrawn="1"/>
        </p:nvSpPr>
        <p:spPr>
          <a:xfrm>
            <a:off x="6536185" y="2920221"/>
            <a:ext cx="4672383"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a:solidFill>
                  <a:schemeClr val="lt1"/>
                </a:solidFill>
                <a:effectLst/>
                <a:latin typeface="+mn-lt"/>
                <a:ea typeface="+mn-ea"/>
                <a:cs typeface="+mn-cs"/>
              </a:rPr>
              <a:t>As the digital innovation, design and transformation brand of the Capgemini Group, Capgemini Invent enables </a:t>
            </a:r>
            <a:r>
              <a:rPr lang="en-US" sz="900" kern="1200" err="1">
                <a:solidFill>
                  <a:schemeClr val="lt1"/>
                </a:solidFill>
                <a:effectLst/>
                <a:latin typeface="+mn-lt"/>
                <a:ea typeface="+mn-ea"/>
                <a:cs typeface="+mn-cs"/>
              </a:rPr>
              <a:t>CxOs</a:t>
            </a:r>
            <a:r>
              <a:rPr lang="en-US" sz="900" kern="120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kern="1200">
              <a:solidFill>
                <a:schemeClr val="lt1"/>
              </a:solidFill>
              <a:effectLst/>
              <a:latin typeface="+mn-lt"/>
              <a:ea typeface="+mn-ea"/>
              <a:cs typeface="+mn-cs"/>
            </a:endParaRPr>
          </a:p>
          <a:p>
            <a:pPr algn="just"/>
            <a:r>
              <a:rPr lang="en-US" sz="900" kern="120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5" name="Rectangle 14">
            <a:extLst>
              <a:ext uri="{FF2B5EF4-FFF2-40B4-BE49-F238E27FC236}">
                <a16:creationId xmlns:a16="http://schemas.microsoft.com/office/drawing/2014/main" id="{CDC2645E-1EE6-40C4-88AC-C437D7229BF7}"/>
              </a:ext>
            </a:extLst>
          </p:cNvPr>
          <p:cNvSpPr/>
          <p:nvPr userDrawn="1"/>
        </p:nvSpPr>
        <p:spPr>
          <a:xfrm>
            <a:off x="6536184" y="2540957"/>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a:solidFill>
                  <a:schemeClr val="bg1"/>
                </a:solidFill>
                <a:latin typeface="Ubuntu" panose="020B0504030602030204" pitchFamily="34" charset="0"/>
              </a:rPr>
              <a:t>About Capgemini Invent</a:t>
            </a:r>
          </a:p>
        </p:txBody>
      </p:sp>
      <p:sp>
        <p:nvSpPr>
          <p:cNvPr id="16" name="Rectangle 15">
            <a:extLst>
              <a:ext uri="{FF2B5EF4-FFF2-40B4-BE49-F238E27FC236}">
                <a16:creationId xmlns:a16="http://schemas.microsoft.com/office/drawing/2014/main" id="{CF2B8552-A073-4BDB-9C1F-CC73864F2509}"/>
              </a:ext>
            </a:extLst>
          </p:cNvPr>
          <p:cNvSpPr/>
          <p:nvPr userDrawn="1"/>
        </p:nvSpPr>
        <p:spPr>
          <a:xfrm>
            <a:off x="6536184" y="5301208"/>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a:solidFill>
                  <a:schemeClr val="bg1"/>
                </a:solidFill>
                <a:effectLst/>
                <a:latin typeface="Ubuntu" panose="020B0504030602030204" pitchFamily="34" charset="0"/>
              </a:rPr>
              <a:t>Get The Future You Want </a:t>
            </a:r>
            <a:r>
              <a:rPr lang="en-US" sz="900">
                <a:solidFill>
                  <a:schemeClr val="bg1"/>
                </a:solidFill>
                <a:effectLst/>
                <a:latin typeface="Ubuntu" panose="020B0504030602030204" pitchFamily="34" charset="0"/>
              </a:rPr>
              <a:t>|</a:t>
            </a:r>
            <a:r>
              <a:rPr lang="en-GB" sz="900">
                <a:solidFill>
                  <a:schemeClr val="bg1"/>
                </a:solidFill>
                <a:effectLst/>
                <a:latin typeface="Ubuntu" panose="020B0504030602030204" pitchFamily="34" charset="0"/>
              </a:rPr>
              <a:t> </a:t>
            </a:r>
            <a:r>
              <a:rPr lang="en-US" sz="1050">
                <a:solidFill>
                  <a:schemeClr val="accent2"/>
                </a:solidFill>
                <a:latin typeface="Ubuntu" panose="020B0504030602030204" pitchFamily="34" charset="0"/>
              </a:rPr>
              <a:t>www.capgemini.com/invent</a:t>
            </a:r>
          </a:p>
        </p:txBody>
      </p:sp>
    </p:spTree>
    <p:extLst>
      <p:ext uri="{BB962C8B-B14F-4D97-AF65-F5344CB8AC3E}">
        <p14:creationId xmlns:p14="http://schemas.microsoft.com/office/powerpoint/2010/main" val="214089951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 uri="{C183D7F6-B498-43B3-948B-1728B52AA6E4}">
                <adec:decorative xmlns:adec="http://schemas.microsoft.com/office/drawing/2017/decorative" val="1"/>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297025104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2_Final Slide 2">
    <p:spTree>
      <p:nvGrpSpPr>
        <p:cNvPr id="1" name=""/>
        <p:cNvGrpSpPr/>
        <p:nvPr/>
      </p:nvGrpSpPr>
      <p:grpSpPr>
        <a:xfrm>
          <a:off x="0" y="0"/>
          <a:ext cx="0" cy="0"/>
          <a:chOff x="0" y="0"/>
          <a:chExt cx="0" cy="0"/>
        </a:xfrm>
      </p:grpSpPr>
      <p:pic>
        <p:nvPicPr>
          <p:cNvPr id="23" name="Image 15">
            <a:extLst>
              <a:ext uri="{FF2B5EF4-FFF2-40B4-BE49-F238E27FC236}">
                <a16:creationId xmlns:a16="http://schemas.microsoft.com/office/drawing/2014/main" id="{72353042-8620-4589-828D-2CC6B49B1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pic>
        <p:nvPicPr>
          <p:cNvPr id="16" name="Image 15">
            <a:extLst>
              <a:ext uri="{FF2B5EF4-FFF2-40B4-BE49-F238E27FC236}">
                <a16:creationId xmlns:a16="http://schemas.microsoft.com/office/drawing/2014/main" id="{0489A022-D524-4B27-A5EC-7E24500CC9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a:solidFill>
                  <a:schemeClr val="bg1"/>
                </a:solidFill>
                <a:latin typeface="Ubuntu" panose="020B0504030602030204" pitchFamily="34" charset="0"/>
                <a:cs typeface="Arial"/>
              </a:rPr>
              <a:t>Copyright © 2022 Capgemini. All rights reserved.</a:t>
            </a:r>
          </a:p>
        </p:txBody>
      </p:sp>
      <p:pic>
        <p:nvPicPr>
          <p:cNvPr id="26" name="Picture 7">
            <a:extLst>
              <a:ext uri="{FF2B5EF4-FFF2-40B4-BE49-F238E27FC236}">
                <a16:creationId xmlns:a16="http://schemas.microsoft.com/office/drawing/2014/main" id="{771E6B48-4DF0-43D5-A92F-C861B5F0CB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pic>
        <p:nvPicPr>
          <p:cNvPr id="29" name="Picture 7">
            <a:extLst>
              <a:ext uri="{FF2B5EF4-FFF2-40B4-BE49-F238E27FC236}">
                <a16:creationId xmlns:a16="http://schemas.microsoft.com/office/drawing/2014/main" id="{3E2EED41-0F87-41C1-B63B-F74E6DC725B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grpSp>
        <p:nvGrpSpPr>
          <p:cNvPr id="27" name="Group 26">
            <a:extLst>
              <a:ext uri="{FF2B5EF4-FFF2-40B4-BE49-F238E27FC236}">
                <a16:creationId xmlns:a16="http://schemas.microsoft.com/office/drawing/2014/main" id="{859AA4BA-0EE8-43A4-B27B-81642B0FC8EF}"/>
              </a:ext>
            </a:extLst>
          </p:cNvPr>
          <p:cNvGrpSpPr/>
          <p:nvPr userDrawn="1"/>
        </p:nvGrpSpPr>
        <p:grpSpPr>
          <a:xfrm>
            <a:off x="464334" y="5214282"/>
            <a:ext cx="1866702" cy="333195"/>
            <a:chOff x="426720" y="4976083"/>
            <a:chExt cx="1866702" cy="333195"/>
          </a:xfrm>
        </p:grpSpPr>
        <p:pic>
          <p:nvPicPr>
            <p:cNvPr id="30" name="Picture 2">
              <a:hlinkClick r:id="rId4"/>
              <a:extLst>
                <a:ext uri="{FF2B5EF4-FFF2-40B4-BE49-F238E27FC236}">
                  <a16:creationId xmlns:a16="http://schemas.microsoft.com/office/drawing/2014/main" id="{7C2A321C-4524-41AA-AF64-C7364DEE2B5C}"/>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32" name="Picture 4">
              <a:hlinkClick r:id="rId6"/>
              <a:extLst>
                <a:ext uri="{FF2B5EF4-FFF2-40B4-BE49-F238E27FC236}">
                  <a16:creationId xmlns:a16="http://schemas.microsoft.com/office/drawing/2014/main" id="{C7DB3AFC-F9AF-4117-9CF8-3A0BE41E265D}"/>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33" name="Picture 5">
              <a:hlinkClick r:id="rId8"/>
              <a:extLst>
                <a:ext uri="{FF2B5EF4-FFF2-40B4-BE49-F238E27FC236}">
                  <a16:creationId xmlns:a16="http://schemas.microsoft.com/office/drawing/2014/main" id="{1DEF3512-B022-489A-91E2-D4E6A77C3D1A}"/>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34" name="Picture 6">
              <a:hlinkClick r:id="rId10"/>
              <a:extLst>
                <a:ext uri="{FF2B5EF4-FFF2-40B4-BE49-F238E27FC236}">
                  <a16:creationId xmlns:a16="http://schemas.microsoft.com/office/drawing/2014/main" id="{8E9836A8-7DD6-4996-89BC-59A9D3CA40F1}"/>
                </a:ext>
              </a:extLst>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35" name="Picture 7">
              <a:hlinkClick r:id="rId12"/>
              <a:extLst>
                <a:ext uri="{FF2B5EF4-FFF2-40B4-BE49-F238E27FC236}">
                  <a16:creationId xmlns:a16="http://schemas.microsoft.com/office/drawing/2014/main" id="{AD49535D-AF5D-41B4-9ED1-BEC941DF69AA}"/>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13" name="Rectangle 12">
            <a:extLst>
              <a:ext uri="{FF2B5EF4-FFF2-40B4-BE49-F238E27FC236}">
                <a16:creationId xmlns:a16="http://schemas.microsoft.com/office/drawing/2014/main" id="{318C0B60-7064-4276-9284-C12E695C04A7}"/>
              </a:ext>
            </a:extLst>
          </p:cNvPr>
          <p:cNvSpPr/>
          <p:nvPr userDrawn="1"/>
        </p:nvSpPr>
        <p:spPr>
          <a:xfrm>
            <a:off x="428633" y="1446176"/>
            <a:ext cx="4732250"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a:solidFill>
                  <a:schemeClr val="lt1"/>
                </a:solidFill>
                <a:effectLst/>
                <a:latin typeface="+mn-lt"/>
                <a:ea typeface="+mn-ea"/>
                <a:cs typeface="+mn-cs"/>
              </a:rPr>
              <a:t>As the digital innovation, design and transformation brand of the Capgemini Group, Capgemini Invent enables </a:t>
            </a:r>
            <a:r>
              <a:rPr lang="en-US" sz="900" kern="1200" err="1">
                <a:solidFill>
                  <a:schemeClr val="lt1"/>
                </a:solidFill>
                <a:effectLst/>
                <a:latin typeface="+mn-lt"/>
                <a:ea typeface="+mn-ea"/>
                <a:cs typeface="+mn-cs"/>
              </a:rPr>
              <a:t>CxOs</a:t>
            </a:r>
            <a:r>
              <a:rPr lang="en-US" sz="900" kern="120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kern="1200">
              <a:solidFill>
                <a:schemeClr val="lt1"/>
              </a:solidFill>
              <a:effectLst/>
              <a:latin typeface="+mn-lt"/>
              <a:ea typeface="+mn-ea"/>
              <a:cs typeface="+mn-cs"/>
            </a:endParaRPr>
          </a:p>
          <a:p>
            <a:pPr algn="just"/>
            <a:r>
              <a:rPr lang="en-US" sz="900" kern="120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4" name="Rectangle 13">
            <a:extLst>
              <a:ext uri="{FF2B5EF4-FFF2-40B4-BE49-F238E27FC236}">
                <a16:creationId xmlns:a16="http://schemas.microsoft.com/office/drawing/2014/main" id="{560067FE-1751-453C-8D09-851893AAA965}"/>
              </a:ext>
            </a:extLst>
          </p:cNvPr>
          <p:cNvSpPr/>
          <p:nvPr userDrawn="1"/>
        </p:nvSpPr>
        <p:spPr>
          <a:xfrm>
            <a:off x="428632" y="106691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a:solidFill>
                  <a:schemeClr val="bg1"/>
                </a:solidFill>
                <a:latin typeface="Ubuntu" panose="020B0504030602030204" pitchFamily="34" charset="0"/>
              </a:rPr>
              <a:t>About Capgemini Invent</a:t>
            </a:r>
          </a:p>
        </p:txBody>
      </p:sp>
      <p:sp>
        <p:nvSpPr>
          <p:cNvPr id="15" name="Rectangle 14">
            <a:extLst>
              <a:ext uri="{FF2B5EF4-FFF2-40B4-BE49-F238E27FC236}">
                <a16:creationId xmlns:a16="http://schemas.microsoft.com/office/drawing/2014/main" id="{1BA576E7-4DBB-4ECD-A1F5-1EC6B4AB905C}"/>
              </a:ext>
            </a:extLst>
          </p:cNvPr>
          <p:cNvSpPr/>
          <p:nvPr userDrawn="1"/>
        </p:nvSpPr>
        <p:spPr>
          <a:xfrm>
            <a:off x="426523" y="3786635"/>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a:solidFill>
                  <a:schemeClr val="bg1"/>
                </a:solidFill>
                <a:effectLst/>
                <a:latin typeface="Ubuntu" panose="020B0504030602030204" pitchFamily="34" charset="0"/>
              </a:rPr>
              <a:t>Get The Future You Want </a:t>
            </a:r>
            <a:r>
              <a:rPr lang="en-US" sz="900">
                <a:solidFill>
                  <a:schemeClr val="bg1"/>
                </a:solidFill>
                <a:effectLst/>
                <a:latin typeface="Ubuntu" panose="020B0504030602030204" pitchFamily="34" charset="0"/>
              </a:rPr>
              <a:t>|</a:t>
            </a:r>
            <a:r>
              <a:rPr lang="en-GB" sz="900">
                <a:solidFill>
                  <a:schemeClr val="bg1"/>
                </a:solidFill>
                <a:effectLst/>
                <a:latin typeface="Ubuntu" panose="020B0504030602030204" pitchFamily="34" charset="0"/>
              </a:rPr>
              <a:t> </a:t>
            </a:r>
            <a:r>
              <a:rPr lang="en-US" sz="1050">
                <a:solidFill>
                  <a:schemeClr val="accent2"/>
                </a:solidFill>
                <a:latin typeface="Ubuntu" panose="020B0504030602030204" pitchFamily="34" charset="0"/>
              </a:rPr>
              <a:t>www.capgemini.com/invent</a:t>
            </a:r>
          </a:p>
        </p:txBody>
      </p:sp>
    </p:spTree>
    <p:extLst>
      <p:ext uri="{BB962C8B-B14F-4D97-AF65-F5344CB8AC3E}">
        <p14:creationId xmlns:p14="http://schemas.microsoft.com/office/powerpoint/2010/main" val="4174732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Full Pictur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3678123"/>
            <a:ext cx="11386134" cy="830997"/>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87058677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EBDB0D-AC97-40F0-9DD9-F997B00816C8}"/>
              </a:ext>
              <a:ext uri="{C183D7F6-B498-43B3-948B-1728B52AA6E4}">
                <adec:decorative xmlns:adec="http://schemas.microsoft.com/office/drawing/2017/decorative" val="1"/>
              </a:ext>
            </a:extLst>
          </p:cNvPr>
          <p:cNvSpPr/>
          <p:nvPr userDrawn="1"/>
        </p:nvSpPr>
        <p:spPr>
          <a:xfrm>
            <a:off x="-1" y="0"/>
            <a:ext cx="4749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 name="Title 1">
            <a:extLst>
              <a:ext uri="{FF2B5EF4-FFF2-40B4-BE49-F238E27FC236}">
                <a16:creationId xmlns:a16="http://schemas.microsoft.com/office/drawing/2014/main" id="{4774F36F-3194-40C1-BFCB-D2FC8CB290B2}"/>
              </a:ext>
            </a:extLst>
          </p:cNvPr>
          <p:cNvSpPr>
            <a:spLocks noGrp="1"/>
          </p:cNvSpPr>
          <p:nvPr>
            <p:ph type="title"/>
          </p:nvPr>
        </p:nvSpPr>
        <p:spPr>
          <a:xfrm>
            <a:off x="404813" y="388188"/>
            <a:ext cx="4323035" cy="2392740"/>
          </a:xfrm>
        </p:spPr>
        <p:txBody>
          <a:bodyPr/>
          <a:lstStyle>
            <a:lvl1pPr>
              <a:defRPr sz="4000">
                <a:solidFill>
                  <a:schemeClr val="bg1"/>
                </a:solidFill>
              </a:defRPr>
            </a:lvl1pPr>
          </a:lstStyle>
          <a:p>
            <a:r>
              <a:rPr lang="en-US"/>
              <a:t>Click to edit Master title style</a:t>
            </a:r>
          </a:p>
        </p:txBody>
      </p:sp>
      <p:sp>
        <p:nvSpPr>
          <p:cNvPr id="5" name="Oval 20">
            <a:extLst>
              <a:ext uri="{FF2B5EF4-FFF2-40B4-BE49-F238E27FC236}">
                <a16:creationId xmlns:a16="http://schemas.microsoft.com/office/drawing/2014/main" id="{0B27F5C5-C656-4F2F-9EEE-B93F6E79E727}"/>
              </a:ext>
              <a:ext uri="{C183D7F6-B498-43B3-948B-1728B52AA6E4}">
                <adec:decorative xmlns:adec="http://schemas.microsoft.com/office/drawing/2017/decorative" val="1"/>
              </a:ext>
            </a:extLst>
          </p:cNvPr>
          <p:cNvSpPr/>
          <p:nvPr userDrawn="1"/>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a:extLst>
              <a:ext uri="{FF2B5EF4-FFF2-40B4-BE49-F238E27FC236}">
                <a16:creationId xmlns:a16="http://schemas.microsoft.com/office/drawing/2014/main"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6" name="Text Placeholder 4">
            <a:extLst>
              <a:ext uri="{FF2B5EF4-FFF2-40B4-BE49-F238E27FC236}">
                <a16:creationId xmlns:a16="http://schemas.microsoft.com/office/drawing/2014/main"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7" name="Text Placeholder 7">
            <a:extLst>
              <a:ext uri="{FF2B5EF4-FFF2-40B4-BE49-F238E27FC236}">
                <a16:creationId xmlns:a16="http://schemas.microsoft.com/office/drawing/2014/main"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4" name="Oval 20">
            <a:extLst>
              <a:ext uri="{FF2B5EF4-FFF2-40B4-BE49-F238E27FC236}">
                <a16:creationId xmlns:a16="http://schemas.microsoft.com/office/drawing/2014/main" id="{71209714-A86B-492A-AC18-2DBD1D17EB98}"/>
              </a:ext>
              <a:ext uri="{C183D7F6-B498-43B3-948B-1728B52AA6E4}">
                <adec:decorative xmlns:adec="http://schemas.microsoft.com/office/drawing/2017/decorative" val="1"/>
              </a:ext>
            </a:extLst>
          </p:cNvPr>
          <p:cNvSpPr/>
          <p:nvPr userDrawn="1"/>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a:extLst>
              <a:ext uri="{FF2B5EF4-FFF2-40B4-BE49-F238E27FC236}">
                <a16:creationId xmlns:a16="http://schemas.microsoft.com/office/drawing/2014/main"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10" name="Text Placeholder 4">
            <a:extLst>
              <a:ext uri="{FF2B5EF4-FFF2-40B4-BE49-F238E27FC236}">
                <a16:creationId xmlns:a16="http://schemas.microsoft.com/office/drawing/2014/main"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1" name="Text Placeholder 7">
            <a:extLst>
              <a:ext uri="{FF2B5EF4-FFF2-40B4-BE49-F238E27FC236}">
                <a16:creationId xmlns:a16="http://schemas.microsoft.com/office/drawing/2014/main"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3" name="Oval 20">
            <a:extLst>
              <a:ext uri="{FF2B5EF4-FFF2-40B4-BE49-F238E27FC236}">
                <a16:creationId xmlns:a16="http://schemas.microsoft.com/office/drawing/2014/main" id="{F88C0E2C-E612-44EC-9013-AD68C65B671C}"/>
              </a:ext>
              <a:ext uri="{C183D7F6-B498-43B3-948B-1728B52AA6E4}">
                <adec:decorative xmlns:adec="http://schemas.microsoft.com/office/drawing/2017/decorative" val="1"/>
              </a:ext>
            </a:extLst>
          </p:cNvPr>
          <p:cNvSpPr/>
          <p:nvPr userDrawn="1"/>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a:extLst>
              <a:ext uri="{FF2B5EF4-FFF2-40B4-BE49-F238E27FC236}">
                <a16:creationId xmlns:a16="http://schemas.microsoft.com/office/drawing/2014/main"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8" name="Text Placeholder 4">
            <a:extLst>
              <a:ext uri="{FF2B5EF4-FFF2-40B4-BE49-F238E27FC236}">
                <a16:creationId xmlns:a16="http://schemas.microsoft.com/office/drawing/2014/main"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9" name="Text Placeholder 7">
            <a:extLst>
              <a:ext uri="{FF2B5EF4-FFF2-40B4-BE49-F238E27FC236}">
                <a16:creationId xmlns:a16="http://schemas.microsoft.com/office/drawing/2014/main"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99050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fr-FR"/>
              <a:t>Modifiez le style du titre</a:t>
            </a:r>
            <a:endParaRPr lang="en-GB"/>
          </a:p>
        </p:txBody>
      </p:sp>
      <p:sp>
        <p:nvSpPr>
          <p:cNvPr id="20" name="Picture Placeholder 47">
            <a:extLst>
              <a:ext uri="{FF2B5EF4-FFF2-40B4-BE49-F238E27FC236}">
                <a16:creationId xmlns:a16="http://schemas.microsoft.com/office/drawing/2014/main" id="{51CA337D-4B25-44C1-847A-AC0D74277B60}"/>
              </a:ext>
              <a:ext uri="{C183D7F6-B498-43B3-948B-1728B52AA6E4}">
                <adec:decorative xmlns:adec="http://schemas.microsoft.com/office/drawing/2017/decorative" val="1"/>
              </a:ext>
            </a:extLst>
          </p:cNvPr>
          <p:cNvSpPr>
            <a:spLocks noGrp="1"/>
          </p:cNvSpPr>
          <p:nvPr>
            <p:ph type="pic" sz="quarter" idx="19"/>
          </p:nvPr>
        </p:nvSpPr>
        <p:spPr>
          <a:xfrm>
            <a:off x="0" y="1192909"/>
            <a:ext cx="5591944" cy="5260428"/>
          </a:xfrm>
          <a:prstGeom prst="rect">
            <a:avLst/>
          </a:prstGeom>
        </p:spPr>
        <p:txBody>
          <a:bodyPr anchor="ctr"/>
          <a:lstStyle>
            <a:lvl1pPr algn="ctr">
              <a:defRPr/>
            </a:lvl1pPr>
          </a:lstStyle>
          <a:p>
            <a:r>
              <a:rPr lang="fr-FR"/>
              <a:t>Cliquez sur l'icône pour ajouter une image</a:t>
            </a:r>
            <a:endParaRPr lang="pt-PT"/>
          </a:p>
        </p:txBody>
      </p:sp>
      <p:sp>
        <p:nvSpPr>
          <p:cNvPr id="12"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3"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4"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Tree>
    <p:extLst>
      <p:ext uri="{BB962C8B-B14F-4D97-AF65-F5344CB8AC3E}">
        <p14:creationId xmlns:p14="http://schemas.microsoft.com/office/powerpoint/2010/main" val="1409795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8612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4" name="Text Placeholder 3"/>
          <p:cNvSpPr>
            <a:spLocks noGrp="1"/>
          </p:cNvSpPr>
          <p:nvPr>
            <p:ph type="body" sz="quarter" idx="10"/>
          </p:nvPr>
        </p:nvSpPr>
        <p:spPr>
          <a:xfrm>
            <a:off x="404812" y="1899138"/>
            <a:ext cx="11379201" cy="4570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4769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Tree>
    <p:extLst>
      <p:ext uri="{BB962C8B-B14F-4D97-AF65-F5344CB8AC3E}">
        <p14:creationId xmlns:p14="http://schemas.microsoft.com/office/powerpoint/2010/main" val="3292127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12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188640"/>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a:t>CLICK TO INSERT TITLE</a:t>
            </a:r>
            <a:endParaRPr lang="en-US"/>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0" name="Retângulo 43">
            <a:extLst>
              <a:ext uri="{FF2B5EF4-FFF2-40B4-BE49-F238E27FC236}">
                <a16:creationId xmlns:a16="http://schemas.microsoft.com/office/drawing/2014/main" id="{0093FF1F-0C9B-4CBF-ADE3-E4898B886E0B}"/>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a:solidFill>
                <a:srgbClr val="A6A6A6"/>
              </a:solidFill>
              <a:latin typeface="Ubuntu" panose="020B0504030602030204" pitchFamily="34" charset="0"/>
              <a:cs typeface="Arial" panose="020B0604020202020204" pitchFamily="34" charset="0"/>
            </a:endParaRPr>
          </a:p>
        </p:txBody>
      </p:sp>
      <p:sp>
        <p:nvSpPr>
          <p:cNvPr id="12" name="Retângulo 43">
            <a:extLst>
              <a:ext uri="{FF2B5EF4-FFF2-40B4-BE49-F238E27FC236}">
                <a16:creationId xmlns:a16="http://schemas.microsoft.com/office/drawing/2014/main" id="{972B39E9-4512-47BB-A62A-E465D548D5F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a:solidFill>
                <a:srgbClr val="A6A6A6"/>
              </a:solidFill>
              <a:latin typeface="Ubuntu" panose="020B0504030602030204" pitchFamily="34" charset="0"/>
              <a:cs typeface="Arial" panose="020B0604020202020204" pitchFamily="34" charset="0"/>
            </a:endParaRPr>
          </a:p>
        </p:txBody>
      </p:sp>
      <p:grpSp>
        <p:nvGrpSpPr>
          <p:cNvPr id="14" name="Groupe 423">
            <a:extLst>
              <a:ext uri="{FF2B5EF4-FFF2-40B4-BE49-F238E27FC236}">
                <a16:creationId xmlns:a16="http://schemas.microsoft.com/office/drawing/2014/main" id="{DF1B6CA0-D459-4178-9536-D92161121E6D}"/>
              </a:ext>
            </a:extLst>
          </p:cNvPr>
          <p:cNvGrpSpPr>
            <a:grpSpLocks noChangeAspect="1"/>
          </p:cNvGrpSpPr>
          <p:nvPr userDrawn="1"/>
        </p:nvGrpSpPr>
        <p:grpSpPr>
          <a:xfrm>
            <a:off x="11352585" y="269452"/>
            <a:ext cx="674150" cy="633600"/>
            <a:chOff x="1661393" y="5291640"/>
            <a:chExt cx="913245" cy="858313"/>
          </a:xfrm>
        </p:grpSpPr>
        <p:sp>
          <p:nvSpPr>
            <p:cNvPr id="15" name="Freeform 41">
              <a:extLst>
                <a:ext uri="{FF2B5EF4-FFF2-40B4-BE49-F238E27FC236}">
                  <a16:creationId xmlns:a16="http://schemas.microsoft.com/office/drawing/2014/main" id="{FD18D95E-D14C-49B6-A919-7539183DEE59}"/>
                </a:ext>
              </a:extLst>
            </p:cNvPr>
            <p:cNvSpPr>
              <a:spLocks/>
            </p:cNvSpPr>
            <p:nvPr/>
          </p:nvSpPr>
          <p:spPr bwMode="auto">
            <a:xfrm>
              <a:off x="1661393" y="5291640"/>
              <a:ext cx="913245" cy="858313"/>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1" y="313"/>
                    <a:pt x="307" y="362"/>
                  </a:cubicBezTo>
                  <a:cubicBezTo>
                    <a:pt x="214" y="410"/>
                    <a:pt x="102" y="388"/>
                    <a:pt x="51" y="298"/>
                  </a:cubicBezTo>
                </a:path>
              </a:pathLst>
            </a:custGeom>
            <a:no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sp>
          <p:nvSpPr>
            <p:cNvPr id="16" name="Freeform 12">
              <a:extLst>
                <a:ext uri="{FF2B5EF4-FFF2-40B4-BE49-F238E27FC236}">
                  <a16:creationId xmlns:a16="http://schemas.microsoft.com/office/drawing/2014/main" id="{12CF0B44-AE7D-45FE-9205-9885262D3E42}"/>
                </a:ext>
              </a:extLst>
            </p:cNvPr>
            <p:cNvSpPr>
              <a:spLocks noEditPoints="1"/>
            </p:cNvSpPr>
            <p:nvPr/>
          </p:nvSpPr>
          <p:spPr bwMode="auto">
            <a:xfrm rot="1325401">
              <a:off x="1979933" y="5459413"/>
              <a:ext cx="276400" cy="562730"/>
            </a:xfrm>
            <a:custGeom>
              <a:avLst/>
              <a:gdLst>
                <a:gd name="T0" fmla="*/ 202 w 402"/>
                <a:gd name="T1" fmla="*/ 814 h 814"/>
                <a:gd name="T2" fmla="*/ 179 w 402"/>
                <a:gd name="T3" fmla="*/ 751 h 814"/>
                <a:gd name="T4" fmla="*/ 163 w 402"/>
                <a:gd name="T5" fmla="*/ 706 h 814"/>
                <a:gd name="T6" fmla="*/ 173 w 402"/>
                <a:gd name="T7" fmla="*/ 683 h 814"/>
                <a:gd name="T8" fmla="*/ 202 w 402"/>
                <a:gd name="T9" fmla="*/ 699 h 814"/>
                <a:gd name="T10" fmla="*/ 230 w 402"/>
                <a:gd name="T11" fmla="*/ 683 h 814"/>
                <a:gd name="T12" fmla="*/ 241 w 402"/>
                <a:gd name="T13" fmla="*/ 706 h 814"/>
                <a:gd name="T14" fmla="*/ 225 w 402"/>
                <a:gd name="T15" fmla="*/ 751 h 814"/>
                <a:gd name="T16" fmla="*/ 202 w 402"/>
                <a:gd name="T17" fmla="*/ 814 h 814"/>
                <a:gd name="T18" fmla="*/ 353 w 402"/>
                <a:gd name="T19" fmla="*/ 683 h 814"/>
                <a:gd name="T20" fmla="*/ 285 w 402"/>
                <a:gd name="T21" fmla="*/ 628 h 814"/>
                <a:gd name="T22" fmla="*/ 308 w 402"/>
                <a:gd name="T23" fmla="*/ 494 h 814"/>
                <a:gd name="T24" fmla="*/ 353 w 402"/>
                <a:gd name="T25" fmla="*/ 683 h 814"/>
                <a:gd name="T26" fmla="*/ 50 w 402"/>
                <a:gd name="T27" fmla="*/ 683 h 814"/>
                <a:gd name="T28" fmla="*/ 98 w 402"/>
                <a:gd name="T29" fmla="*/ 492 h 814"/>
                <a:gd name="T30" fmla="*/ 119 w 402"/>
                <a:gd name="T31" fmla="*/ 628 h 814"/>
                <a:gd name="T32" fmla="*/ 50 w 402"/>
                <a:gd name="T33" fmla="*/ 683 h 814"/>
                <a:gd name="T34" fmla="*/ 213 w 402"/>
                <a:gd name="T35" fmla="*/ 646 h 814"/>
                <a:gd name="T36" fmla="*/ 213 w 402"/>
                <a:gd name="T37" fmla="*/ 505 h 814"/>
                <a:gd name="T38" fmla="*/ 202 w 402"/>
                <a:gd name="T39" fmla="*/ 482 h 814"/>
                <a:gd name="T40" fmla="*/ 190 w 402"/>
                <a:gd name="T41" fmla="*/ 505 h 814"/>
                <a:gd name="T42" fmla="*/ 190 w 402"/>
                <a:gd name="T43" fmla="*/ 646 h 814"/>
                <a:gd name="T44" fmla="*/ 157 w 402"/>
                <a:gd name="T45" fmla="*/ 646 h 814"/>
                <a:gd name="T46" fmla="*/ 94 w 402"/>
                <a:gd name="T47" fmla="*/ 189 h 814"/>
                <a:gd name="T48" fmla="*/ 202 w 402"/>
                <a:gd name="T49" fmla="*/ 0 h 814"/>
                <a:gd name="T50" fmla="*/ 310 w 402"/>
                <a:gd name="T51" fmla="*/ 189 h 814"/>
                <a:gd name="T52" fmla="*/ 247 w 402"/>
                <a:gd name="T53" fmla="*/ 646 h 814"/>
                <a:gd name="T54" fmla="*/ 213 w 402"/>
                <a:gd name="T55" fmla="*/ 646 h 814"/>
                <a:gd name="T56" fmla="*/ 202 w 402"/>
                <a:gd name="T57" fmla="*/ 120 h 814"/>
                <a:gd name="T58" fmla="*/ 154 w 402"/>
                <a:gd name="T59" fmla="*/ 167 h 814"/>
                <a:gd name="T60" fmla="*/ 202 w 402"/>
                <a:gd name="T61" fmla="*/ 215 h 814"/>
                <a:gd name="T62" fmla="*/ 249 w 402"/>
                <a:gd name="T63" fmla="*/ 167 h 814"/>
                <a:gd name="T64" fmla="*/ 202 w 402"/>
                <a:gd name="T65" fmla="*/ 12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2" h="814">
                  <a:moveTo>
                    <a:pt x="202" y="814"/>
                  </a:moveTo>
                  <a:cubicBezTo>
                    <a:pt x="195" y="792"/>
                    <a:pt x="186" y="770"/>
                    <a:pt x="179" y="751"/>
                  </a:cubicBezTo>
                  <a:cubicBezTo>
                    <a:pt x="171" y="732"/>
                    <a:pt x="163" y="713"/>
                    <a:pt x="163" y="706"/>
                  </a:cubicBezTo>
                  <a:cubicBezTo>
                    <a:pt x="163" y="697"/>
                    <a:pt x="167" y="689"/>
                    <a:pt x="173" y="683"/>
                  </a:cubicBezTo>
                  <a:cubicBezTo>
                    <a:pt x="178" y="692"/>
                    <a:pt x="189" y="699"/>
                    <a:pt x="202" y="699"/>
                  </a:cubicBezTo>
                  <a:cubicBezTo>
                    <a:pt x="214" y="699"/>
                    <a:pt x="225" y="692"/>
                    <a:pt x="230" y="683"/>
                  </a:cubicBezTo>
                  <a:cubicBezTo>
                    <a:pt x="237" y="689"/>
                    <a:pt x="241" y="697"/>
                    <a:pt x="241" y="706"/>
                  </a:cubicBezTo>
                  <a:cubicBezTo>
                    <a:pt x="241" y="713"/>
                    <a:pt x="233" y="732"/>
                    <a:pt x="225" y="751"/>
                  </a:cubicBezTo>
                  <a:cubicBezTo>
                    <a:pt x="217" y="770"/>
                    <a:pt x="208" y="792"/>
                    <a:pt x="202" y="814"/>
                  </a:cubicBezTo>
                  <a:close/>
                  <a:moveTo>
                    <a:pt x="353" y="683"/>
                  </a:moveTo>
                  <a:cubicBezTo>
                    <a:pt x="335" y="657"/>
                    <a:pt x="312" y="638"/>
                    <a:pt x="285" y="628"/>
                  </a:cubicBezTo>
                  <a:cubicBezTo>
                    <a:pt x="290" y="600"/>
                    <a:pt x="299" y="550"/>
                    <a:pt x="308" y="494"/>
                  </a:cubicBezTo>
                  <a:cubicBezTo>
                    <a:pt x="351" y="532"/>
                    <a:pt x="402" y="600"/>
                    <a:pt x="353" y="683"/>
                  </a:cubicBezTo>
                  <a:close/>
                  <a:moveTo>
                    <a:pt x="50" y="683"/>
                  </a:moveTo>
                  <a:cubicBezTo>
                    <a:pt x="0" y="597"/>
                    <a:pt x="60" y="526"/>
                    <a:pt x="98" y="492"/>
                  </a:cubicBezTo>
                  <a:cubicBezTo>
                    <a:pt x="107" y="548"/>
                    <a:pt x="115" y="599"/>
                    <a:pt x="119" y="628"/>
                  </a:cubicBezTo>
                  <a:cubicBezTo>
                    <a:pt x="92" y="638"/>
                    <a:pt x="69" y="657"/>
                    <a:pt x="50" y="683"/>
                  </a:cubicBezTo>
                  <a:close/>
                  <a:moveTo>
                    <a:pt x="213" y="646"/>
                  </a:moveTo>
                  <a:cubicBezTo>
                    <a:pt x="213" y="505"/>
                    <a:pt x="213" y="505"/>
                    <a:pt x="213" y="505"/>
                  </a:cubicBezTo>
                  <a:cubicBezTo>
                    <a:pt x="202" y="482"/>
                    <a:pt x="202" y="482"/>
                    <a:pt x="202" y="482"/>
                  </a:cubicBezTo>
                  <a:cubicBezTo>
                    <a:pt x="190" y="505"/>
                    <a:pt x="190" y="505"/>
                    <a:pt x="190" y="505"/>
                  </a:cubicBezTo>
                  <a:cubicBezTo>
                    <a:pt x="190" y="646"/>
                    <a:pt x="190" y="646"/>
                    <a:pt x="190" y="646"/>
                  </a:cubicBezTo>
                  <a:cubicBezTo>
                    <a:pt x="157" y="646"/>
                    <a:pt x="157" y="646"/>
                    <a:pt x="157" y="646"/>
                  </a:cubicBezTo>
                  <a:cubicBezTo>
                    <a:pt x="149" y="595"/>
                    <a:pt x="94" y="242"/>
                    <a:pt x="94" y="189"/>
                  </a:cubicBezTo>
                  <a:cubicBezTo>
                    <a:pt x="94" y="95"/>
                    <a:pt x="181" y="17"/>
                    <a:pt x="202" y="0"/>
                  </a:cubicBezTo>
                  <a:cubicBezTo>
                    <a:pt x="223" y="17"/>
                    <a:pt x="310" y="96"/>
                    <a:pt x="310" y="189"/>
                  </a:cubicBezTo>
                  <a:cubicBezTo>
                    <a:pt x="310" y="290"/>
                    <a:pt x="255" y="599"/>
                    <a:pt x="247" y="646"/>
                  </a:cubicBezTo>
                  <a:lnTo>
                    <a:pt x="213" y="646"/>
                  </a:lnTo>
                  <a:close/>
                  <a:moveTo>
                    <a:pt x="202" y="120"/>
                  </a:moveTo>
                  <a:cubicBezTo>
                    <a:pt x="176" y="120"/>
                    <a:pt x="154" y="141"/>
                    <a:pt x="154" y="167"/>
                  </a:cubicBezTo>
                  <a:cubicBezTo>
                    <a:pt x="154" y="193"/>
                    <a:pt x="176" y="215"/>
                    <a:pt x="202" y="215"/>
                  </a:cubicBezTo>
                  <a:cubicBezTo>
                    <a:pt x="228" y="215"/>
                    <a:pt x="249" y="193"/>
                    <a:pt x="249" y="167"/>
                  </a:cubicBezTo>
                  <a:cubicBezTo>
                    <a:pt x="249" y="141"/>
                    <a:pt x="228" y="120"/>
                    <a:pt x="202" y="1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01136218"/>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4021" r:id="rId4"/>
    <p:sldLayoutId id="2147484020" r:id="rId5"/>
    <p:sldLayoutId id="2147483966" r:id="rId6"/>
    <p:sldLayoutId id="2147483967" r:id="rId7"/>
    <p:sldLayoutId id="2147483968" r:id="rId8"/>
    <p:sldLayoutId id="2147483969" r:id="rId9"/>
    <p:sldLayoutId id="2147483970" r:id="rId10"/>
    <p:sldLayoutId id="2147484026" r:id="rId11"/>
    <p:sldLayoutId id="2147483972" r:id="rId12"/>
    <p:sldLayoutId id="2147483973" r:id="rId13"/>
    <p:sldLayoutId id="2147483974" r:id="rId14"/>
    <p:sldLayoutId id="2147483975" r:id="rId15"/>
    <p:sldLayoutId id="2147483980" r:id="rId16"/>
    <p:sldLayoutId id="2147483981" r:id="rId17"/>
    <p:sldLayoutId id="2147483983" r:id="rId18"/>
    <p:sldLayoutId id="2147484027" r:id="rId19"/>
    <p:sldLayoutId id="2147484028" r:id="rId20"/>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10" pos="7423">
          <p15:clr>
            <a:srgbClr val="F26B43"/>
          </p15:clr>
        </p15:guide>
        <p15:guide id="11" orient="horz" pos="4071">
          <p15:clr>
            <a:srgbClr val="F26B43"/>
          </p15:clr>
        </p15:guide>
        <p15:guide id="12" pos="255">
          <p15:clr>
            <a:srgbClr val="F26B43"/>
          </p15:clr>
        </p15:guide>
        <p15:guide id="13" orient="horz" pos="836">
          <p15:clr>
            <a:srgbClr val="F26B43"/>
          </p15:clr>
        </p15:guide>
        <p15:guide id="14" orient="horz" pos="245">
          <p15:clr>
            <a:srgbClr val="F26B43"/>
          </p15:clr>
        </p15:guide>
        <p15:guide id="15" pos="3840">
          <p15:clr>
            <a:srgbClr val="F26B43"/>
          </p15:clr>
        </p15:guide>
        <p15:guide id="16" pos="3899">
          <p15:clr>
            <a:srgbClr val="F26B43"/>
          </p15:clr>
        </p15:guide>
        <p15:guide id="17" pos="3783">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Willlars/IBM-Data-science-capstone-proj/blob/main/jupyter-labs-eda-dataviz.ipynb.jupyterlite.ipynb" TargetMode="Externa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Willlars/IBM-Data-science-capstone-proj/blob/main/jupyter-labs-eda-sql-coursera_sqllite.ipynb" TargetMode="Externa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Willlars/IBM-Data-science-capstone-proj/blob/main/lab_jupyter_launch_site_location.jupyterlite.ipynb"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Willlars/IBM-Data-science-capstone-proj/blob/main/spacex_dash_app.py" TargetMode="Externa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Willlars/IBM-Data-science-capstone-proj/blob/main/SpaceX_Machine_Learning_Prediction.jupyterlite.ipynb"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slide" Target="slide3.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 Target="slide17.xml"/><Relationship Id="rId5" Type="http://schemas.openxmlformats.org/officeDocument/2006/relationships/slideLayout" Target="../slideLayouts/slideLayout13.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slideLayout" Target="../slideLayouts/slideLayout13.xml"/><Relationship Id="rId1" Type="http://schemas.openxmlformats.org/officeDocument/2006/relationships/themeOverride" Target="../theme/themeOverride1.xml"/><Relationship Id="rId4" Type="http://schemas.openxmlformats.org/officeDocument/2006/relationships/image" Target="../media/image59.jpeg"/></Relationships>
</file>

<file path=ppt/slides/_rels/slide3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3.xml"/><Relationship Id="rId5" Type="http://schemas.openxmlformats.org/officeDocument/2006/relationships/image" Target="../media/image65.png"/><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1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3.xml"/><Relationship Id="rId4" Type="http://schemas.openxmlformats.org/officeDocument/2006/relationships/image" Target="../media/image7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13.xml"/><Relationship Id="rId1" Type="http://schemas.openxmlformats.org/officeDocument/2006/relationships/themeOverride" Target="../theme/themeOverride2.xml"/><Relationship Id="rId4" Type="http://schemas.openxmlformats.org/officeDocument/2006/relationships/image" Target="../media/image77.png"/></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3.xml"/><Relationship Id="rId5" Type="http://schemas.openxmlformats.org/officeDocument/2006/relationships/image" Target="../media/image81.png"/><Relationship Id="rId4" Type="http://schemas.openxmlformats.org/officeDocument/2006/relationships/image" Target="../media/image8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13.xml"/><Relationship Id="rId4" Type="http://schemas.openxmlformats.org/officeDocument/2006/relationships/image" Target="../media/image83.jpeg"/></Relationships>
</file>

<file path=ppt/slides/_rels/slide44.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hyperlink" Target="https://github.com/Willlars/IBM-Data-science-capstone-proj"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hyperlink" Target="https://github.com/Willlars/IBM-Data-science-capstone-proj/blob/main/jupyter-labs-spacex-data-collection-api.ipynb" TargetMode="External"/><Relationship Id="rId3" Type="http://schemas.openxmlformats.org/officeDocument/2006/relationships/image" Target="../media/image11.jpeg"/><Relationship Id="rId7" Type="http://schemas.openxmlformats.org/officeDocument/2006/relationships/image" Target="../media/image15.jpeg"/><Relationship Id="rId12" Type="http://schemas.openxmlformats.org/officeDocument/2006/relationships/image" Target="../media/image20.jpeg"/><Relationship Id="rId2" Type="http://schemas.openxmlformats.org/officeDocument/2006/relationships/image" Target="../media/image10.jpeg"/><Relationship Id="rId1" Type="http://schemas.openxmlformats.org/officeDocument/2006/relationships/slideLayout" Target="../slideLayouts/slideLayout13.xml"/><Relationship Id="rId6" Type="http://schemas.openxmlformats.org/officeDocument/2006/relationships/image" Target="../media/image14.jpeg"/><Relationship Id="rId11" Type="http://schemas.openxmlformats.org/officeDocument/2006/relationships/image" Target="../media/image19.jpeg"/><Relationship Id="rId5" Type="http://schemas.openxmlformats.org/officeDocument/2006/relationships/image" Target="../media/image13.jpeg"/><Relationship Id="rId10" Type="http://schemas.openxmlformats.org/officeDocument/2006/relationships/image" Target="../media/image18.jpeg"/><Relationship Id="rId4" Type="http://schemas.openxmlformats.org/officeDocument/2006/relationships/image" Target="../media/image12.jpeg"/><Relationship Id="rId9" Type="http://schemas.openxmlformats.org/officeDocument/2006/relationships/image" Target="../media/image17.jpeg"/></Relationships>
</file>

<file path=ppt/slides/_rels/slide7.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Layout" Target="../slideLayouts/slideLayout13.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 Id="rId9" Type="http://schemas.openxmlformats.org/officeDocument/2006/relationships/hyperlink" Target="https://github.com/Willlars/IBM-Data-science-capstone-proj/blob/main/jupyter-labs-webscraping.ipynb"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3.xml"/><Relationship Id="rId5" Type="http://schemas.openxmlformats.org/officeDocument/2006/relationships/hyperlink" Target="https://github.com/Willlars/IBM-Data-science-capstone-proj/blob/main/labs-jupyter-spacex-data_wrangling_jupyterlite.jupyterlite.ipynb" TargetMode="External"/><Relationship Id="rId4" Type="http://schemas.openxmlformats.org/officeDocument/2006/relationships/image" Target="../media/image30.jpeg"/></Relationships>
</file>

<file path=ppt/slides/_rels/slide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3.xml"/><Relationship Id="rId6" Type="http://schemas.openxmlformats.org/officeDocument/2006/relationships/hyperlink" Target="https://github.com/Willlars/IBM-Data-science-capstone-proj/blob/main/labs-jupyter-spacex-data_wrangling_jupyterlite.jupyterlite.ipynb" TargetMode="External"/><Relationship Id="rId5" Type="http://schemas.openxmlformats.org/officeDocument/2006/relationships/image" Target="../media/image34.jpeg"/><Relationship Id="rId4" Type="http://schemas.openxmlformats.org/officeDocument/2006/relationships/image" Target="../media/image3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En bild som visar vatten, utomhus, himmel, sjö&#10;&#10;Automatiskt genererad beskrivning">
            <a:extLst>
              <a:ext uri="{FF2B5EF4-FFF2-40B4-BE49-F238E27FC236}">
                <a16:creationId xmlns:a16="http://schemas.microsoft.com/office/drawing/2014/main" id="{BDA10515-EEE4-4D39-90D6-4F77CB065BB9}"/>
              </a:ext>
            </a:extLst>
          </p:cNvPr>
          <p:cNvPicPr>
            <a:picLocks noGrp="1" noChangeAspect="1"/>
          </p:cNvPicPr>
          <p:nvPr>
            <p:ph type="pic" sz="quarter" idx="10"/>
          </p:nvPr>
        </p:nvPicPr>
        <p:blipFill>
          <a:blip r:embed="rId2"/>
          <a:srcRect l="16528" r="16528"/>
          <a:stretch/>
        </p:blipFill>
        <p:spPr>
          <a:xfrm>
            <a:off x="5303838" y="0"/>
            <a:ext cx="6888162" cy="6858000"/>
          </a:xfrm>
        </p:spPr>
      </p:pic>
      <p:sp>
        <p:nvSpPr>
          <p:cNvPr id="3" name="Title 2">
            <a:extLst>
              <a:ext uri="{FF2B5EF4-FFF2-40B4-BE49-F238E27FC236}">
                <a16:creationId xmlns:a16="http://schemas.microsoft.com/office/drawing/2014/main" id="{1F97F49A-2076-4D7A-8093-50A211BBE413}"/>
              </a:ext>
            </a:extLst>
          </p:cNvPr>
          <p:cNvSpPr>
            <a:spLocks noGrp="1"/>
          </p:cNvSpPr>
          <p:nvPr>
            <p:ph type="ctrTitle"/>
          </p:nvPr>
        </p:nvSpPr>
        <p:spPr>
          <a:xfrm>
            <a:off x="400780" y="1484784"/>
            <a:ext cx="10947771" cy="2215991"/>
          </a:xfrm>
        </p:spPr>
        <p:txBody>
          <a:bodyPr/>
          <a:lstStyle/>
          <a:p>
            <a:r>
              <a:rPr lang="en-GB"/>
              <a:t>IBM Data Science Capstone Project</a:t>
            </a:r>
            <a:endParaRPr lang="en-US"/>
          </a:p>
        </p:txBody>
      </p:sp>
      <p:sp>
        <p:nvSpPr>
          <p:cNvPr id="4" name="Subtitle 3">
            <a:extLst>
              <a:ext uri="{FF2B5EF4-FFF2-40B4-BE49-F238E27FC236}">
                <a16:creationId xmlns:a16="http://schemas.microsoft.com/office/drawing/2014/main" id="{950674C3-7EDD-4667-823F-2182E9DDAA37}"/>
              </a:ext>
            </a:extLst>
          </p:cNvPr>
          <p:cNvSpPr>
            <a:spLocks noGrp="1"/>
          </p:cNvSpPr>
          <p:nvPr>
            <p:ph type="subTitle" idx="1"/>
          </p:nvPr>
        </p:nvSpPr>
        <p:spPr>
          <a:xfrm>
            <a:off x="404813" y="4561383"/>
            <a:ext cx="11386134" cy="1523494"/>
          </a:xfrm>
        </p:spPr>
        <p:txBody>
          <a:bodyPr vert="horz" wrap="square" lIns="36000" tIns="0" rIns="36000" bIns="0" rtlCol="0" anchor="t">
            <a:spAutoFit/>
          </a:bodyPr>
          <a:lstStyle/>
          <a:p>
            <a:r>
              <a:rPr lang="en-US" sz="2400"/>
              <a:t>Space X Falcon 9 Landing Prediction</a:t>
            </a:r>
          </a:p>
          <a:p>
            <a:endParaRPr lang="en-US"/>
          </a:p>
          <a:p>
            <a:r>
              <a:rPr lang="en-US"/>
              <a:t>William Larsson </a:t>
            </a:r>
            <a:r>
              <a:rPr lang="en-US" err="1"/>
              <a:t>Krighom</a:t>
            </a:r>
          </a:p>
          <a:p>
            <a:endParaRPr lang="en-US"/>
          </a:p>
        </p:txBody>
      </p:sp>
    </p:spTree>
    <p:extLst>
      <p:ext uri="{BB962C8B-B14F-4D97-AF65-F5344CB8AC3E}">
        <p14:creationId xmlns:p14="http://schemas.microsoft.com/office/powerpoint/2010/main" val="605199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a:solidFill>
                  <a:schemeClr val="bg1"/>
                </a:solidFill>
              </a:rPr>
              <a:t>Exploratory data analysis – </a:t>
            </a:r>
            <a:r>
              <a:rPr lang="en-US">
                <a:solidFill>
                  <a:schemeClr val="accent2"/>
                </a:solidFill>
              </a:rPr>
              <a:t>visualization</a:t>
            </a:r>
          </a:p>
        </p:txBody>
      </p:sp>
      <p:sp>
        <p:nvSpPr>
          <p:cNvPr id="5" name="Text Placeholder 4">
            <a:extLst>
              <a:ext uri="{FF2B5EF4-FFF2-40B4-BE49-F238E27FC236}">
                <a16:creationId xmlns:a16="http://schemas.microsoft.com/office/drawing/2014/main" id="{7453AA93-4A89-4C9E-AF21-6B1D837B5CDA}"/>
              </a:ext>
            </a:extLst>
          </p:cNvPr>
          <p:cNvSpPr>
            <a:spLocks noGrp="1"/>
          </p:cNvSpPr>
          <p:nvPr>
            <p:ph type="body" sz="quarter" idx="12"/>
          </p:nvPr>
        </p:nvSpPr>
        <p:spPr/>
        <p:txBody>
          <a:bodyPr/>
          <a:lstStyle/>
          <a:p>
            <a:r>
              <a:rPr lang="en-GB">
                <a:solidFill>
                  <a:schemeClr val="accent2"/>
                </a:solidFill>
              </a:rPr>
              <a:t>SCATTER CHARTS</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vert="horz" lIns="0" tIns="0" rIns="0" bIns="0" rtlCol="0" anchor="t">
            <a:noAutofit/>
          </a:bodyPr>
          <a:lstStyle/>
          <a:p>
            <a:r>
              <a:rPr lang="en-US" dirty="0">
                <a:solidFill>
                  <a:schemeClr val="bg1"/>
                </a:solidFill>
              </a:rPr>
              <a:t>When visualizing</a:t>
            </a:r>
            <a:r>
              <a:rPr lang="en-US" dirty="0">
                <a:solidFill>
                  <a:schemeClr val="bg1"/>
                </a:solidFill>
                <a:ea typeface="+mn-lt"/>
                <a:cs typeface="+mn-lt"/>
              </a:rPr>
              <a:t> the relationships/correlations between two variables scatter plots are one of the best  ways to do it. In this presentation scatter plots were used to </a:t>
            </a:r>
            <a:r>
              <a:rPr lang="en-GB" dirty="0">
                <a:solidFill>
                  <a:schemeClr val="bg1"/>
                </a:solidFill>
                <a:ea typeface="+mn-lt"/>
                <a:cs typeface="+mn-lt"/>
              </a:rPr>
              <a:t>visualize the </a:t>
            </a:r>
            <a:r>
              <a:rPr lang="en-US" dirty="0">
                <a:solidFill>
                  <a:schemeClr val="bg1"/>
                </a:solidFill>
                <a:ea typeface="+mn-lt"/>
                <a:cs typeface="+mn-lt"/>
              </a:rPr>
              <a:t>correlations between Flight Number and Launch Site, Orbit Type and Flight Number, Payload and Launch Site and Payload and Orbit Type </a:t>
            </a:r>
          </a:p>
          <a:p>
            <a:endParaRPr lang="en-US">
              <a:solidFill>
                <a:schemeClr val="bg1"/>
              </a:solidFill>
            </a:endParaRPr>
          </a:p>
          <a:p>
            <a:endParaRPr lang="en-US">
              <a:solidFill>
                <a:schemeClr val="bg1"/>
              </a:solidFill>
            </a:endParaRPr>
          </a:p>
          <a:p>
            <a:endParaRPr lang="en-US">
              <a:solidFill>
                <a:schemeClr val="bg1"/>
              </a:solidFill>
            </a:endParaRPr>
          </a:p>
          <a:p>
            <a:endParaRPr lang="en-US">
              <a:solidFill>
                <a:schemeClr val="bg1"/>
              </a:solidFill>
            </a:endParaRPr>
          </a:p>
          <a:p>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p:txBody>
      </p:sp>
      <p:sp>
        <p:nvSpPr>
          <p:cNvPr id="7" name="Text Placeholder 6">
            <a:extLst>
              <a:ext uri="{FF2B5EF4-FFF2-40B4-BE49-F238E27FC236}">
                <a16:creationId xmlns:a16="http://schemas.microsoft.com/office/drawing/2014/main" id="{0797E5C3-0229-4F4A-91A8-A5E22C113085}"/>
              </a:ext>
            </a:extLst>
          </p:cNvPr>
          <p:cNvSpPr>
            <a:spLocks noGrp="1"/>
          </p:cNvSpPr>
          <p:nvPr>
            <p:ph type="body" sz="quarter" idx="15"/>
          </p:nvPr>
        </p:nvSpPr>
        <p:spPr/>
        <p:txBody>
          <a:bodyPr/>
          <a:lstStyle/>
          <a:p>
            <a:r>
              <a:rPr lang="en-GB">
                <a:solidFill>
                  <a:schemeClr val="accent2"/>
                </a:solidFill>
              </a:rPr>
              <a:t>BAR CHART</a:t>
            </a:r>
          </a:p>
        </p:txBody>
      </p:sp>
      <p:sp>
        <p:nvSpPr>
          <p:cNvPr id="6" name="Text Placeholder 5">
            <a:extLst>
              <a:ext uri="{FF2B5EF4-FFF2-40B4-BE49-F238E27FC236}">
                <a16:creationId xmlns:a16="http://schemas.microsoft.com/office/drawing/2014/main" id="{241B1CCC-E4DB-4CD3-880A-2212EC6056C8}"/>
              </a:ext>
            </a:extLst>
          </p:cNvPr>
          <p:cNvSpPr>
            <a:spLocks noGrp="1"/>
          </p:cNvSpPr>
          <p:nvPr>
            <p:ph type="body" sz="quarter" idx="14"/>
          </p:nvPr>
        </p:nvSpPr>
        <p:spPr/>
        <p:txBody>
          <a:bodyPr vert="horz" lIns="0" tIns="0" rIns="0" bIns="0" rtlCol="0" anchor="t">
            <a:noAutofit/>
          </a:bodyPr>
          <a:lstStyle/>
          <a:p>
            <a:r>
              <a:rPr lang="en-GB">
                <a:solidFill>
                  <a:schemeClr val="bg1"/>
                </a:solidFill>
              </a:rPr>
              <a:t>Bar charts are useful when comparing categorical and numerical variables. In this </a:t>
            </a:r>
            <a:r>
              <a:rPr lang="en-US">
                <a:solidFill>
                  <a:schemeClr val="bg1"/>
                </a:solidFill>
                <a:ea typeface="+mn-lt"/>
                <a:cs typeface="+mn-lt"/>
              </a:rPr>
              <a:t>presentation a bar chart was used to </a:t>
            </a:r>
            <a:r>
              <a:rPr lang="en-GB">
                <a:solidFill>
                  <a:schemeClr val="bg1"/>
                </a:solidFill>
                <a:ea typeface="+mn-lt"/>
                <a:cs typeface="+mn-lt"/>
              </a:rPr>
              <a:t>visualize the Success Rate and Orbit Type</a:t>
            </a:r>
          </a:p>
          <a:p>
            <a:endParaRPr lang="en-GB">
              <a:solidFill>
                <a:schemeClr val="bg1"/>
              </a:solidFill>
            </a:endParaRPr>
          </a:p>
          <a:p>
            <a:pPr marL="285750" indent="-285750">
              <a:buChar char="•"/>
            </a:pPr>
            <a:endParaRPr lang="en-GB">
              <a:solidFill>
                <a:schemeClr val="bg1"/>
              </a:solidFill>
            </a:endParaRPr>
          </a:p>
          <a:p>
            <a:pPr marL="285750" indent="-285750">
              <a:buFont typeface="Arial" panose="020B0604020202020204" pitchFamily="34" charset="0"/>
              <a:buChar char="•"/>
            </a:pPr>
            <a:endParaRPr lang="en-GB">
              <a:solidFill>
                <a:schemeClr val="bg1"/>
              </a:solidFill>
            </a:endParaRPr>
          </a:p>
          <a:p>
            <a:pPr marL="285750" indent="-285750">
              <a:buFont typeface="Arial" panose="020B0604020202020204" pitchFamily="34" charset="0"/>
              <a:buChar char="•"/>
            </a:pPr>
            <a:endParaRPr lang="en-GB">
              <a:solidFill>
                <a:schemeClr val="bg1"/>
              </a:solidFill>
            </a:endParaRPr>
          </a:p>
          <a:p>
            <a:pPr marL="285750" indent="-285750">
              <a:buFont typeface="Arial" panose="020B0604020202020204" pitchFamily="34" charset="0"/>
              <a:buChar char="•"/>
            </a:pPr>
            <a:endParaRPr lang="en-GB">
              <a:solidFill>
                <a:schemeClr val="bg1"/>
              </a:solidFill>
            </a:endParaRPr>
          </a:p>
        </p:txBody>
      </p:sp>
      <p:sp>
        <p:nvSpPr>
          <p:cNvPr id="9" name="Text Placeholder 8">
            <a:extLst>
              <a:ext uri="{FF2B5EF4-FFF2-40B4-BE49-F238E27FC236}">
                <a16:creationId xmlns:a16="http://schemas.microsoft.com/office/drawing/2014/main" id="{78043D29-7267-45B3-9E41-F9AF22D0E55E}"/>
              </a:ext>
            </a:extLst>
          </p:cNvPr>
          <p:cNvSpPr>
            <a:spLocks noGrp="1"/>
          </p:cNvSpPr>
          <p:nvPr>
            <p:ph type="body" sz="quarter" idx="17"/>
          </p:nvPr>
        </p:nvSpPr>
        <p:spPr/>
        <p:txBody>
          <a:bodyPr/>
          <a:lstStyle/>
          <a:p>
            <a:r>
              <a:rPr lang="en-GB">
                <a:solidFill>
                  <a:schemeClr val="accent2"/>
                </a:solidFill>
              </a:rPr>
              <a:t>LINE CHARTS</a:t>
            </a:r>
          </a:p>
        </p:txBody>
      </p:sp>
      <p:sp>
        <p:nvSpPr>
          <p:cNvPr id="8" name="Text Placeholder 7">
            <a:extLst>
              <a:ext uri="{FF2B5EF4-FFF2-40B4-BE49-F238E27FC236}">
                <a16:creationId xmlns:a16="http://schemas.microsoft.com/office/drawing/2014/main" id="{08C3B6BE-FA9F-4878-9BD2-26B3B4EFB716}"/>
              </a:ext>
            </a:extLst>
          </p:cNvPr>
          <p:cNvSpPr>
            <a:spLocks noGrp="1"/>
          </p:cNvSpPr>
          <p:nvPr>
            <p:ph type="body" sz="quarter" idx="16"/>
          </p:nvPr>
        </p:nvSpPr>
        <p:spPr/>
        <p:txBody>
          <a:bodyPr vert="horz" lIns="0" tIns="0" rIns="0" bIns="0" rtlCol="0" anchor="t">
            <a:noAutofit/>
          </a:bodyPr>
          <a:lstStyle/>
          <a:p>
            <a:r>
              <a:rPr lang="en-GB">
                <a:solidFill>
                  <a:schemeClr val="bg1"/>
                </a:solidFill>
              </a:rPr>
              <a:t>Line charts are useful when there is a numerical value that changes over time, in this presentation it is used to </a:t>
            </a:r>
            <a:r>
              <a:rPr lang="en-GB">
                <a:solidFill>
                  <a:schemeClr val="bg1"/>
                </a:solidFill>
                <a:ea typeface="+mn-lt"/>
                <a:cs typeface="+mn-lt"/>
              </a:rPr>
              <a:t>visualize the relationships between Success Rate and Year</a:t>
            </a:r>
            <a:endParaRPr lang="en-GB">
              <a:solidFill>
                <a:schemeClr val="bg1"/>
              </a:solidFill>
            </a:endParaRPr>
          </a:p>
          <a:p>
            <a:endParaRPr lang="en-GB">
              <a:solidFill>
                <a:schemeClr val="bg1"/>
              </a:solidFill>
            </a:endParaRPr>
          </a:p>
        </p:txBody>
      </p:sp>
      <p:sp>
        <p:nvSpPr>
          <p:cNvPr id="10" name="textruta 9">
            <a:extLst>
              <a:ext uri="{FF2B5EF4-FFF2-40B4-BE49-F238E27FC236}">
                <a16:creationId xmlns:a16="http://schemas.microsoft.com/office/drawing/2014/main" id="{BD6C3A2B-AC2D-D621-83F5-0856797C4F28}"/>
              </a:ext>
            </a:extLst>
          </p:cNvPr>
          <p:cNvSpPr txBox="1"/>
          <p:nvPr/>
        </p:nvSpPr>
        <p:spPr>
          <a:xfrm>
            <a:off x="5452310" y="5841331"/>
            <a:ext cx="12272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sv-SE" dirty="0">
                <a:solidFill>
                  <a:schemeClr val="bg1"/>
                </a:solidFill>
                <a:hlinkClick r:id="rId2">
                  <a:extLst>
                    <a:ext uri="{A12FA001-AC4F-418D-AE19-62706E023703}">
                      <ahyp:hlinkClr xmlns:ahyp="http://schemas.microsoft.com/office/drawing/2018/hyperlinkcolor" val="tx"/>
                    </a:ext>
                  </a:extLst>
                </a:hlinkClick>
              </a:rPr>
              <a:t>GitHub</a:t>
            </a:r>
            <a:endParaRPr lang="sv-SE" dirty="0">
              <a:solidFill>
                <a:schemeClr val="bg1"/>
              </a:solidFill>
            </a:endParaRPr>
          </a:p>
        </p:txBody>
      </p:sp>
    </p:spTree>
    <p:extLst>
      <p:ext uri="{BB962C8B-B14F-4D97-AF65-F5344CB8AC3E}">
        <p14:creationId xmlns:p14="http://schemas.microsoft.com/office/powerpoint/2010/main" val="2584317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a:t>Exploratory data analysis (eda) – </a:t>
            </a:r>
            <a:r>
              <a:rPr lang="en-US">
                <a:solidFill>
                  <a:schemeClr val="accent2"/>
                </a:solidFill>
              </a:rPr>
              <a:t>sql</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vert="horz" lIns="0" tIns="0" rIns="0" bIns="0" rtlCol="0" anchor="t">
            <a:noAutofit/>
          </a:bodyPr>
          <a:lstStyle/>
          <a:p>
            <a:r>
              <a:rPr lang="en-GB" sz="1600"/>
              <a:t>These are the SQL queries performed on the data(what they did):</a:t>
            </a:r>
            <a:endParaRPr lang="sv-SE"/>
          </a:p>
          <a:p>
            <a:pPr marL="342900" indent="-342900">
              <a:lnSpc>
                <a:spcPct val="150000"/>
              </a:lnSpc>
              <a:buFont typeface="+mj-lt"/>
              <a:buAutoNum type="arabicPeriod"/>
            </a:pPr>
            <a:r>
              <a:rPr lang="en-GB" sz="1200"/>
              <a:t>View all the names of launch sites</a:t>
            </a:r>
          </a:p>
          <a:p>
            <a:pPr marL="342900" indent="-342900">
              <a:lnSpc>
                <a:spcPct val="150000"/>
              </a:lnSpc>
              <a:buAutoNum type="arabicPeriod"/>
            </a:pPr>
            <a:r>
              <a:rPr lang="en-GB" sz="1200"/>
              <a:t>View 5 records where launch sites names start with ‘CCA’</a:t>
            </a:r>
            <a:endParaRPr lang="en-GB"/>
          </a:p>
          <a:p>
            <a:pPr marL="342900" indent="-342900">
              <a:lnSpc>
                <a:spcPct val="150000"/>
              </a:lnSpc>
              <a:buFont typeface="+mj-lt"/>
              <a:buAutoNum type="arabicPeriod"/>
            </a:pPr>
            <a:r>
              <a:rPr lang="en-GB" sz="1200"/>
              <a:t>Summarize all payload mass carried by </a:t>
            </a:r>
            <a:r>
              <a:rPr lang="en-GB" sz="1200">
                <a:ea typeface="+mn-lt"/>
                <a:cs typeface="+mn-lt"/>
              </a:rPr>
              <a:t>boosters launched by NASA (CRS)</a:t>
            </a:r>
            <a:r>
              <a:rPr lang="en-GB" sz="1200"/>
              <a:t> </a:t>
            </a:r>
            <a:endParaRPr lang="en-GB"/>
          </a:p>
          <a:p>
            <a:pPr marL="342900" indent="-342900">
              <a:lnSpc>
                <a:spcPct val="150000"/>
              </a:lnSpc>
              <a:buAutoNum type="arabicPeriod"/>
            </a:pPr>
            <a:r>
              <a:rPr lang="en-GB" sz="1200"/>
              <a:t>Get the </a:t>
            </a:r>
            <a:r>
              <a:rPr lang="en-GB" sz="1200">
                <a:ea typeface="+mn-lt"/>
                <a:cs typeface="+mn-lt"/>
              </a:rPr>
              <a:t>average payload mass</a:t>
            </a:r>
            <a:r>
              <a:rPr lang="en-GB" sz="1200"/>
              <a:t> that </a:t>
            </a:r>
            <a:r>
              <a:rPr lang="en-GB" sz="1200">
                <a:ea typeface="+mn-lt"/>
                <a:cs typeface="+mn-lt"/>
              </a:rPr>
              <a:t>boosters of version F9 v1.1</a:t>
            </a:r>
            <a:r>
              <a:rPr lang="en-GB" sz="1200"/>
              <a:t> </a:t>
            </a:r>
            <a:r>
              <a:rPr lang="en-GB" sz="1200">
                <a:ea typeface="+mn-lt"/>
                <a:cs typeface="+mn-lt"/>
              </a:rPr>
              <a:t>carried</a:t>
            </a:r>
            <a:r>
              <a:rPr lang="en-GB" sz="1200"/>
              <a:t> </a:t>
            </a:r>
          </a:p>
          <a:p>
            <a:pPr marL="342900" indent="-342900">
              <a:lnSpc>
                <a:spcPct val="150000"/>
              </a:lnSpc>
              <a:buAutoNum type="arabicPeriod"/>
            </a:pPr>
            <a:r>
              <a:rPr lang="en-GB" sz="1200"/>
              <a:t>Get the date of the first </a:t>
            </a:r>
            <a:r>
              <a:rPr lang="en-GB" sz="1200">
                <a:ea typeface="+mn-lt"/>
                <a:cs typeface="+mn-lt"/>
              </a:rPr>
              <a:t>successful landing on a ground pad</a:t>
            </a:r>
            <a:endParaRPr lang="en-GB" sz="1200"/>
          </a:p>
          <a:p>
            <a:pPr marL="342900" indent="-342900">
              <a:lnSpc>
                <a:spcPct val="150000"/>
              </a:lnSpc>
              <a:buAutoNum type="arabicPeriod"/>
            </a:pPr>
            <a:r>
              <a:rPr lang="en-GB" sz="1200"/>
              <a:t>Get the boosters that landed successfully with </a:t>
            </a:r>
            <a:r>
              <a:rPr lang="en-GB" sz="1200">
                <a:ea typeface="+mn-lt"/>
                <a:cs typeface="+mn-lt"/>
              </a:rPr>
              <a:t>payload mass between 4000 and 6000 kg</a:t>
            </a:r>
            <a:r>
              <a:rPr lang="en-GB" sz="1200"/>
              <a:t> on a drone ship</a:t>
            </a:r>
          </a:p>
          <a:p>
            <a:pPr marL="342900" indent="-342900">
              <a:lnSpc>
                <a:spcPct val="150000"/>
              </a:lnSpc>
              <a:buAutoNum type="arabicPeriod"/>
            </a:pPr>
            <a:r>
              <a:rPr lang="en-GB" sz="1200"/>
              <a:t>Get the total number of </a:t>
            </a:r>
            <a:r>
              <a:rPr lang="en-GB" sz="1200">
                <a:ea typeface="+mn-lt"/>
                <a:cs typeface="+mn-lt"/>
              </a:rPr>
              <a:t>successful and failed mission outcomes</a:t>
            </a:r>
            <a:endParaRPr lang="en-GB" sz="1200"/>
          </a:p>
          <a:p>
            <a:pPr marL="342900" indent="-342900">
              <a:lnSpc>
                <a:spcPct val="150000"/>
              </a:lnSpc>
              <a:buAutoNum type="arabicPeriod"/>
            </a:pPr>
            <a:r>
              <a:rPr lang="en-GB" sz="1200"/>
              <a:t>Get what booster versions </a:t>
            </a:r>
            <a:r>
              <a:rPr lang="en-GB" sz="1200">
                <a:ea typeface="+mn-lt"/>
                <a:cs typeface="+mn-lt"/>
              </a:rPr>
              <a:t>that </a:t>
            </a:r>
            <a:r>
              <a:rPr lang="en-GB" sz="1200"/>
              <a:t>have carried the maximum payload mass</a:t>
            </a:r>
          </a:p>
          <a:p>
            <a:pPr marL="342900" indent="-342900">
              <a:lnSpc>
                <a:spcPct val="150000"/>
              </a:lnSpc>
              <a:buAutoNum type="arabicPeriod"/>
            </a:pPr>
            <a:r>
              <a:rPr lang="en-GB" sz="1200"/>
              <a:t>Get the </a:t>
            </a:r>
            <a:r>
              <a:rPr lang="en-GB" sz="1200">
                <a:ea typeface="+mn-lt"/>
                <a:cs typeface="+mn-lt"/>
              </a:rPr>
              <a:t>landing outcomes</a:t>
            </a:r>
            <a:r>
              <a:rPr lang="en-GB" sz="1200"/>
              <a:t> that failed  to land on drone ships, what booster version they had and launch site names for 2015</a:t>
            </a:r>
            <a:endParaRPr lang="en-GB"/>
          </a:p>
          <a:p>
            <a:pPr marL="342900" indent="-342900">
              <a:lnSpc>
                <a:spcPct val="150000"/>
              </a:lnSpc>
              <a:buAutoNum type="arabicPeriod"/>
            </a:pPr>
            <a:r>
              <a:rPr lang="en-GB" sz="1200">
                <a:ea typeface="+mn-lt"/>
                <a:cs typeface="+mn-lt"/>
              </a:rPr>
              <a:t>Between the date 2010-06-04 and 2017-03-20 </a:t>
            </a:r>
            <a:r>
              <a:rPr lang="en-GB" sz="1200"/>
              <a:t>get the </a:t>
            </a:r>
            <a:r>
              <a:rPr lang="en-GB" sz="1200">
                <a:ea typeface="+mn-lt"/>
                <a:cs typeface="+mn-lt"/>
              </a:rPr>
              <a:t>landing outcome </a:t>
            </a:r>
            <a:r>
              <a:rPr lang="en-GB" sz="1200"/>
              <a:t>and list them on descending order(by date)</a:t>
            </a:r>
          </a:p>
          <a:p>
            <a:endParaRPr lang="en-US" sz="1800"/>
          </a:p>
        </p:txBody>
      </p:sp>
      <p:sp>
        <p:nvSpPr>
          <p:cNvPr id="5" name="textruta 4">
            <a:extLst>
              <a:ext uri="{FF2B5EF4-FFF2-40B4-BE49-F238E27FC236}">
                <a16:creationId xmlns:a16="http://schemas.microsoft.com/office/drawing/2014/main" id="{F1DE8594-576B-E997-CEC9-3C1BF6EE829C}"/>
              </a:ext>
            </a:extLst>
          </p:cNvPr>
          <p:cNvSpPr txBox="1"/>
          <p:nvPr/>
        </p:nvSpPr>
        <p:spPr>
          <a:xfrm>
            <a:off x="9635289" y="5684920"/>
            <a:ext cx="12272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sv-SE" dirty="0">
                <a:solidFill>
                  <a:schemeClr val="bg1"/>
                </a:solidFill>
                <a:hlinkClick r:id="rId2">
                  <a:extLst>
                    <a:ext uri="{A12FA001-AC4F-418D-AE19-62706E023703}">
                      <ahyp:hlinkClr xmlns:ahyp="http://schemas.microsoft.com/office/drawing/2018/hyperlinkcolor" val="tx"/>
                    </a:ext>
                  </a:extLst>
                </a:hlinkClick>
              </a:rPr>
              <a:t>GitHub</a:t>
            </a:r>
          </a:p>
        </p:txBody>
      </p:sp>
    </p:spTree>
    <p:extLst>
      <p:ext uri="{BB962C8B-B14F-4D97-AF65-F5344CB8AC3E}">
        <p14:creationId xmlns:p14="http://schemas.microsoft.com/office/powerpoint/2010/main" val="3965037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a:t>Geospatial analysis – </a:t>
            </a:r>
            <a:r>
              <a:rPr lang="en-US">
                <a:solidFill>
                  <a:schemeClr val="accent2"/>
                </a:solidFill>
              </a:rPr>
              <a:t>folium</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vert="horz" lIns="0" tIns="0" rIns="0" bIns="0" rtlCol="0" anchor="t">
            <a:noAutofit/>
          </a:bodyPr>
          <a:lstStyle/>
          <a:p>
            <a:r>
              <a:rPr lang="en-GB" sz="1800"/>
              <a:t>Put all the launch sites on the map</a:t>
            </a:r>
            <a:endParaRPr lang="sv-SE"/>
          </a:p>
          <a:p>
            <a:pPr marL="647700" lvl="2" indent="-285750"/>
            <a:r>
              <a:rPr lang="en-GB" sz="1200"/>
              <a:t>Started with making the Folium Map</a:t>
            </a:r>
          </a:p>
          <a:p>
            <a:pPr marL="647700" lvl="2" indent="-285750"/>
            <a:r>
              <a:rPr lang="en-GB" sz="1200"/>
              <a:t>Mark the launch sites on the map with </a:t>
            </a:r>
            <a:r>
              <a:rPr lang="en-GB" sz="1200" err="1">
                <a:solidFill>
                  <a:srgbClr val="61AFEF"/>
                </a:solidFill>
                <a:latin typeface="Consolas"/>
              </a:rPr>
              <a:t>folium.Circle</a:t>
            </a:r>
            <a:r>
              <a:rPr lang="en-GB" sz="1200"/>
              <a:t> and </a:t>
            </a:r>
            <a:r>
              <a:rPr lang="en-GB" sz="1200" err="1">
                <a:solidFill>
                  <a:srgbClr val="61AFEF"/>
                </a:solidFill>
                <a:latin typeface="Consolas"/>
              </a:rPr>
              <a:t>folium.Marker</a:t>
            </a:r>
            <a:r>
              <a:rPr lang="en-GB" sz="1200"/>
              <a:t> </a:t>
            </a:r>
          </a:p>
          <a:p>
            <a:pPr lvl="2" indent="0">
              <a:buNone/>
            </a:pPr>
            <a:endParaRPr lang="en-GB" sz="1200"/>
          </a:p>
          <a:p>
            <a:r>
              <a:rPr lang="en-GB" sz="1800"/>
              <a:t>Put the </a:t>
            </a:r>
            <a:r>
              <a:rPr lang="en-GB" sz="1800">
                <a:ea typeface="+mn-lt"/>
                <a:cs typeface="+mn-lt"/>
              </a:rPr>
              <a:t>success/failed launches </a:t>
            </a:r>
            <a:r>
              <a:rPr lang="en-GB" sz="1800"/>
              <a:t>on each </a:t>
            </a:r>
            <a:r>
              <a:rPr lang="en-GB" sz="1800">
                <a:ea typeface="+mn-lt"/>
                <a:cs typeface="+mn-lt"/>
              </a:rPr>
              <a:t>site</a:t>
            </a:r>
            <a:endParaRPr lang="en-GB" sz="1800"/>
          </a:p>
          <a:p>
            <a:pPr marL="647700" lvl="2" indent="-285750"/>
            <a:r>
              <a:rPr lang="en-GB" sz="1200"/>
              <a:t>Sence many launches were on the same site they can be clustered this was done with the </a:t>
            </a:r>
            <a:r>
              <a:rPr lang="en-GB" sz="1200" err="1">
                <a:solidFill>
                  <a:srgbClr val="61AFEF"/>
                </a:solidFill>
                <a:latin typeface="Consolas"/>
              </a:rPr>
              <a:t>MarkerCluster</a:t>
            </a:r>
            <a:r>
              <a:rPr lang="en-GB" sz="1200">
                <a:solidFill>
                  <a:srgbClr val="61AFEF"/>
                </a:solidFill>
                <a:latin typeface="Consolas"/>
              </a:rPr>
              <a:t>()</a:t>
            </a:r>
            <a:r>
              <a:rPr lang="en-GB" sz="1200">
                <a:latin typeface="Consolas"/>
              </a:rPr>
              <a:t> object</a:t>
            </a:r>
            <a:endParaRPr lang="en-GB" sz="1200" err="1"/>
          </a:p>
          <a:p>
            <a:pPr marL="647700" lvl="2" indent="-285750"/>
            <a:r>
              <a:rPr lang="en-GB" sz="1200"/>
              <a:t>The markers were colour coded based on outcome.</a:t>
            </a:r>
            <a:endParaRPr lang="en-GB"/>
          </a:p>
          <a:p>
            <a:pPr lvl="2">
              <a:buClr>
                <a:srgbClr val="12ABDB"/>
              </a:buClr>
            </a:pPr>
            <a:endParaRPr lang="en-GB" sz="1200"/>
          </a:p>
          <a:p>
            <a:endParaRPr lang="en-GB" sz="1800"/>
          </a:p>
          <a:p>
            <a:endParaRPr lang="en-US"/>
          </a:p>
        </p:txBody>
      </p:sp>
      <p:sp>
        <p:nvSpPr>
          <p:cNvPr id="5" name="textruta 4">
            <a:extLst>
              <a:ext uri="{FF2B5EF4-FFF2-40B4-BE49-F238E27FC236}">
                <a16:creationId xmlns:a16="http://schemas.microsoft.com/office/drawing/2014/main" id="{604D9389-245A-64CF-83AF-8F5E8054F2E0}"/>
              </a:ext>
            </a:extLst>
          </p:cNvPr>
          <p:cNvSpPr txBox="1"/>
          <p:nvPr/>
        </p:nvSpPr>
        <p:spPr>
          <a:xfrm>
            <a:off x="1161047" y="5781173"/>
            <a:ext cx="12272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sv-SE" dirty="0">
                <a:solidFill>
                  <a:schemeClr val="bg1"/>
                </a:solidFill>
                <a:hlinkClick r:id="rId2">
                  <a:extLst>
                    <a:ext uri="{A12FA001-AC4F-418D-AE19-62706E023703}">
                      <ahyp:hlinkClr xmlns:ahyp="http://schemas.microsoft.com/office/drawing/2018/hyperlinkcolor" val="tx"/>
                    </a:ext>
                  </a:extLst>
                </a:hlinkClick>
              </a:rPr>
              <a:t>GitHub</a:t>
            </a:r>
          </a:p>
        </p:txBody>
      </p:sp>
    </p:spTree>
    <p:extLst>
      <p:ext uri="{BB962C8B-B14F-4D97-AF65-F5344CB8AC3E}">
        <p14:creationId xmlns:p14="http://schemas.microsoft.com/office/powerpoint/2010/main" val="3920905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a:t>Interactive dashboard – </a:t>
            </a:r>
            <a:r>
              <a:rPr lang="en-US">
                <a:solidFill>
                  <a:schemeClr val="accent2"/>
                </a:solidFill>
              </a:rPr>
              <a:t>plotly dash</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vert="horz" lIns="0" tIns="0" rIns="0" bIns="0" rtlCol="0" anchor="t">
            <a:noAutofit/>
          </a:bodyPr>
          <a:lstStyle/>
          <a:p>
            <a:pPr marL="457200" indent="-457200">
              <a:buAutoNum type="arabicPeriod"/>
            </a:pPr>
            <a:r>
              <a:rPr lang="en-GB"/>
              <a:t> </a:t>
            </a:r>
            <a:r>
              <a:rPr lang="en-GB">
                <a:solidFill>
                  <a:srgbClr val="FFFFFF"/>
                </a:solidFill>
                <a:latin typeface="Ubuntu"/>
              </a:rPr>
              <a:t> </a:t>
            </a:r>
            <a:r>
              <a:rPr lang="en-GB" err="1">
                <a:solidFill>
                  <a:srgbClr val="61AFEF"/>
                </a:solidFill>
                <a:latin typeface="Consolas"/>
              </a:rPr>
              <a:t>px.pie</a:t>
            </a:r>
            <a:r>
              <a:rPr lang="en-GB">
                <a:solidFill>
                  <a:srgbClr val="61AFEF"/>
                </a:solidFill>
                <a:latin typeface="Consolas"/>
              </a:rPr>
              <a:t>() </a:t>
            </a:r>
            <a:r>
              <a:rPr lang="en-GB">
                <a:latin typeface="Consolas"/>
              </a:rPr>
              <a:t>was used to make a </a:t>
            </a:r>
            <a:r>
              <a:rPr lang="en-GB">
                <a:ea typeface="+mn-lt"/>
                <a:cs typeface="+mn-lt"/>
              </a:rPr>
              <a:t>Pie chart, the pie chart could be filtered with a </a:t>
            </a:r>
            <a:r>
              <a:rPr lang="en-GB" err="1">
                <a:ea typeface="+mn-lt"/>
                <a:cs typeface="+mn-lt"/>
              </a:rPr>
              <a:t>dropdawn</a:t>
            </a:r>
            <a:r>
              <a:rPr lang="en-GB">
                <a:ea typeface="+mn-lt"/>
                <a:cs typeface="+mn-lt"/>
              </a:rPr>
              <a:t> menu that was added with </a:t>
            </a:r>
            <a:r>
              <a:rPr lang="en-GB" err="1">
                <a:solidFill>
                  <a:srgbClr val="61AFEF"/>
                </a:solidFill>
                <a:latin typeface="Consolas"/>
              </a:rPr>
              <a:t>dcc.Dropdown</a:t>
            </a:r>
            <a:r>
              <a:rPr lang="en-GB">
                <a:solidFill>
                  <a:srgbClr val="61AFEF"/>
                </a:solidFill>
                <a:latin typeface="Consolas"/>
              </a:rPr>
              <a:t>()</a:t>
            </a:r>
          </a:p>
          <a:p>
            <a:pPr marL="520700" lvl="1" indent="-342900">
              <a:buFont typeface="Arial" panose="020B0604020202020204" pitchFamily="34" charset="0"/>
              <a:buChar char="•"/>
            </a:pPr>
            <a:endParaRPr lang="en-GB"/>
          </a:p>
          <a:p>
            <a:pPr marL="457200" indent="-457200">
              <a:buAutoNum type="arabicPeriod"/>
            </a:pPr>
            <a:r>
              <a:rPr lang="en-GB">
                <a:latin typeface="Consolas"/>
              </a:rPr>
              <a:t> </a:t>
            </a:r>
            <a:r>
              <a:rPr lang="en-GB" err="1">
                <a:solidFill>
                  <a:srgbClr val="61AFEF"/>
                </a:solidFill>
                <a:latin typeface="Consolas"/>
              </a:rPr>
              <a:t>px.scatter</a:t>
            </a:r>
            <a:r>
              <a:rPr lang="en-GB">
                <a:solidFill>
                  <a:srgbClr val="61AFEF"/>
                </a:solidFill>
                <a:latin typeface="Consolas"/>
              </a:rPr>
              <a:t>()</a:t>
            </a:r>
            <a:r>
              <a:rPr lang="en-GB"/>
              <a:t> </a:t>
            </a:r>
            <a:r>
              <a:rPr lang="en-GB">
                <a:ea typeface="+mn-lt"/>
                <a:cs typeface="+mn-lt"/>
              </a:rPr>
              <a:t>was used to make a Scatter graph, a range slider was added with </a:t>
            </a:r>
            <a:r>
              <a:rPr lang="en-GB" err="1">
                <a:solidFill>
                  <a:srgbClr val="61AFEF"/>
                </a:solidFill>
                <a:latin typeface="Consolas"/>
              </a:rPr>
              <a:t>RangeSlider</a:t>
            </a:r>
            <a:r>
              <a:rPr lang="en-GB">
                <a:solidFill>
                  <a:srgbClr val="61AFEF"/>
                </a:solidFill>
                <a:latin typeface="Consolas"/>
              </a:rPr>
              <a:t>()</a:t>
            </a:r>
          </a:p>
          <a:p>
            <a:pPr marL="457200" indent="-457200">
              <a:buAutoNum type="arabicPeriod"/>
            </a:pPr>
            <a:endParaRPr lang="en-GB"/>
          </a:p>
          <a:p>
            <a:endParaRPr lang="en-GB"/>
          </a:p>
          <a:p>
            <a:endParaRPr lang="en-US"/>
          </a:p>
        </p:txBody>
      </p:sp>
      <p:sp>
        <p:nvSpPr>
          <p:cNvPr id="5" name="textruta 4">
            <a:extLst>
              <a:ext uri="{FF2B5EF4-FFF2-40B4-BE49-F238E27FC236}">
                <a16:creationId xmlns:a16="http://schemas.microsoft.com/office/drawing/2014/main" id="{1D9F6379-D4F3-054F-68FB-0AA3F02DA781}"/>
              </a:ext>
            </a:extLst>
          </p:cNvPr>
          <p:cNvSpPr txBox="1"/>
          <p:nvPr/>
        </p:nvSpPr>
        <p:spPr>
          <a:xfrm>
            <a:off x="1064794" y="5769141"/>
            <a:ext cx="12272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sv-SE" dirty="0">
                <a:solidFill>
                  <a:schemeClr val="bg1"/>
                </a:solidFill>
                <a:hlinkClick r:id="rId2">
                  <a:extLst>
                    <a:ext uri="{A12FA001-AC4F-418D-AE19-62706E023703}">
                      <ahyp:hlinkClr xmlns:ahyp="http://schemas.microsoft.com/office/drawing/2018/hyperlinkcolor" val="tx"/>
                    </a:ext>
                  </a:extLst>
                </a:hlinkClick>
              </a:rPr>
              <a:t>GitHub</a:t>
            </a:r>
          </a:p>
        </p:txBody>
      </p:sp>
    </p:spTree>
    <p:extLst>
      <p:ext uri="{BB962C8B-B14F-4D97-AF65-F5344CB8AC3E}">
        <p14:creationId xmlns:p14="http://schemas.microsoft.com/office/powerpoint/2010/main" val="66980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a:t>Predictive Analysis - </a:t>
            </a:r>
            <a:r>
              <a:rPr lang="en-US">
                <a:solidFill>
                  <a:schemeClr val="accent2"/>
                </a:solidFill>
              </a:rPr>
              <a:t>Classification</a:t>
            </a:r>
          </a:p>
        </p:txBody>
      </p:sp>
      <p:sp>
        <p:nvSpPr>
          <p:cNvPr id="7" name="Text Placeholder 5">
            <a:extLst>
              <a:ext uri="{FF2B5EF4-FFF2-40B4-BE49-F238E27FC236}">
                <a16:creationId xmlns:a16="http://schemas.microsoft.com/office/drawing/2014/main" id="{E19E86AD-4F22-44EB-985C-3492E63D0619}"/>
              </a:ext>
            </a:extLst>
          </p:cNvPr>
          <p:cNvSpPr txBox="1">
            <a:spLocks/>
          </p:cNvSpPr>
          <p:nvPr/>
        </p:nvSpPr>
        <p:spPr>
          <a:xfrm>
            <a:off x="561224" y="2069289"/>
            <a:ext cx="3456432" cy="69964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1"/>
                </a:solidFill>
              </a:rPr>
              <a:t>Model Development</a:t>
            </a:r>
          </a:p>
        </p:txBody>
      </p:sp>
      <p:sp>
        <p:nvSpPr>
          <p:cNvPr id="8" name="Text Placeholder 4">
            <a:extLst>
              <a:ext uri="{FF2B5EF4-FFF2-40B4-BE49-F238E27FC236}">
                <a16:creationId xmlns:a16="http://schemas.microsoft.com/office/drawing/2014/main" id="{074DE6FD-8B6A-4808-8CE8-E36BFA77926E}"/>
              </a:ext>
            </a:extLst>
          </p:cNvPr>
          <p:cNvSpPr txBox="1">
            <a:spLocks/>
          </p:cNvSpPr>
          <p:nvPr/>
        </p:nvSpPr>
        <p:spPr>
          <a:xfrm>
            <a:off x="561223" y="2817316"/>
            <a:ext cx="3314923" cy="3403953"/>
          </a:xfrm>
          <a:prstGeom prst="rect">
            <a:avLst/>
          </a:prstGeom>
        </p:spPr>
        <p:txBody>
          <a:bodyPr vert="horz" lIns="0" tIns="0" rIns="0" bIns="0"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a:t>To prepare the dataset for model development:</a:t>
            </a:r>
          </a:p>
          <a:p>
            <a:pPr marL="463550" lvl="1" indent="-285750">
              <a:buFont typeface="Arial" panose="020B0604020202020204" pitchFamily="34" charset="0"/>
              <a:buChar char="•"/>
            </a:pPr>
            <a:r>
              <a:rPr lang="en-GB" sz="1200"/>
              <a:t>Load dataset		</a:t>
            </a:r>
          </a:p>
          <a:p>
            <a:pPr marL="463550" lvl="1" indent="-285750">
              <a:buFont typeface="Arial" panose="020B0604020202020204" pitchFamily="34" charset="0"/>
              <a:buChar char="•"/>
            </a:pPr>
            <a:r>
              <a:rPr lang="en-GB" sz="1200"/>
              <a:t>Clean data</a:t>
            </a:r>
          </a:p>
          <a:p>
            <a:pPr marL="463550" lvl="1" indent="-285750">
              <a:buFont typeface="Arial" panose="020B0604020202020204" pitchFamily="34" charset="0"/>
              <a:buChar char="•"/>
            </a:pPr>
            <a:r>
              <a:rPr lang="en-GB" sz="1200"/>
              <a:t>Split data using </a:t>
            </a:r>
            <a:r>
              <a:rPr lang="en-GB" sz="1200" b="0" err="1">
                <a:solidFill>
                  <a:srgbClr val="61AFEF"/>
                </a:solidFill>
                <a:effectLst/>
                <a:latin typeface="Consolas"/>
              </a:rPr>
              <a:t>train_test_split</a:t>
            </a:r>
            <a:r>
              <a:rPr lang="en-GB" sz="1200">
                <a:solidFill>
                  <a:srgbClr val="61AFEF"/>
                </a:solidFill>
                <a:latin typeface="Consolas"/>
              </a:rPr>
              <a:t>()</a:t>
            </a:r>
          </a:p>
          <a:p>
            <a:pPr marL="463550" lvl="1" indent="-285750">
              <a:buFont typeface="Arial" panose="020B0604020202020204" pitchFamily="34" charset="0"/>
              <a:buChar char="•"/>
            </a:pPr>
            <a:r>
              <a:rPr lang="en-GB" sz="1200"/>
              <a:t>Decide which type of algorithms are most appropriate</a:t>
            </a:r>
          </a:p>
          <a:p>
            <a:pPr marL="285750" indent="-285750">
              <a:buFont typeface="Arial" panose="020B0604020202020204" pitchFamily="34" charset="0"/>
              <a:buChar char="•"/>
            </a:pPr>
            <a:r>
              <a:rPr lang="en-GB" sz="1400"/>
              <a:t>For each chosen algorithm:</a:t>
            </a:r>
          </a:p>
          <a:p>
            <a:pPr marL="463550" lvl="1" indent="-285750">
              <a:buFont typeface="Arial" panose="020B0604020202020204" pitchFamily="34" charset="0"/>
              <a:buChar char="•"/>
            </a:pPr>
            <a:r>
              <a:rPr lang="en-GB" sz="1200"/>
              <a:t>Use </a:t>
            </a:r>
            <a:r>
              <a:rPr lang="en-GB" sz="1200" err="1">
                <a:solidFill>
                  <a:srgbClr val="61AFEF"/>
                </a:solidFill>
                <a:latin typeface="Consolas"/>
              </a:rPr>
              <a:t>GridSearchCV</a:t>
            </a:r>
            <a:r>
              <a:rPr lang="en-GB" sz="1200"/>
              <a:t> </a:t>
            </a:r>
          </a:p>
          <a:p>
            <a:pPr marL="463550" lvl="1" indent="-285750">
              <a:buFont typeface="Arial" panose="020B0604020202020204" pitchFamily="34" charset="0"/>
              <a:buChar char="•"/>
            </a:pPr>
            <a:r>
              <a:rPr lang="en-GB" sz="1200"/>
              <a:t>Fit to the parameters</a:t>
            </a:r>
            <a:endParaRPr lang="en-GB"/>
          </a:p>
          <a:p>
            <a:pPr marL="463550" lvl="1" indent="-285750">
              <a:buFont typeface="Arial" panose="020B0604020202020204" pitchFamily="34" charset="0"/>
              <a:buChar char="•"/>
            </a:pPr>
            <a:r>
              <a:rPr lang="en-GB" sz="1200"/>
              <a:t>Train the model</a:t>
            </a:r>
          </a:p>
        </p:txBody>
      </p:sp>
      <p:sp>
        <p:nvSpPr>
          <p:cNvPr id="9" name="Text Placeholder 7">
            <a:extLst>
              <a:ext uri="{FF2B5EF4-FFF2-40B4-BE49-F238E27FC236}">
                <a16:creationId xmlns:a16="http://schemas.microsoft.com/office/drawing/2014/main" id="{17A875CC-EF90-42D3-815E-2E756F4098E1}"/>
              </a:ext>
            </a:extLst>
          </p:cNvPr>
          <p:cNvSpPr txBox="1">
            <a:spLocks/>
          </p:cNvSpPr>
          <p:nvPr/>
        </p:nvSpPr>
        <p:spPr>
          <a:xfrm>
            <a:off x="4371046" y="2121171"/>
            <a:ext cx="2552253" cy="62796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1"/>
                </a:solidFill>
              </a:rPr>
              <a:t>Model Evaluation</a:t>
            </a:r>
          </a:p>
        </p:txBody>
      </p:sp>
      <p:sp>
        <p:nvSpPr>
          <p:cNvPr id="10" name="Text Placeholder 6">
            <a:extLst>
              <a:ext uri="{FF2B5EF4-FFF2-40B4-BE49-F238E27FC236}">
                <a16:creationId xmlns:a16="http://schemas.microsoft.com/office/drawing/2014/main" id="{250B2867-39C2-445A-993F-32EE99985034}"/>
              </a:ext>
            </a:extLst>
          </p:cNvPr>
          <p:cNvSpPr txBox="1">
            <a:spLocks/>
          </p:cNvSpPr>
          <p:nvPr/>
        </p:nvSpPr>
        <p:spPr>
          <a:xfrm>
            <a:off x="4330942" y="2816536"/>
            <a:ext cx="3237121" cy="3440828"/>
          </a:xfrm>
          <a:prstGeom prst="rect">
            <a:avLst/>
          </a:prstGeom>
        </p:spPr>
        <p:txBody>
          <a:bodyPr lIns="91440" tIns="45720" rIns="91440" bIns="45720" anchor="t"/>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a:solidFill>
                  <a:schemeClr val="bg1"/>
                </a:solidFill>
              </a:rPr>
              <a:t>For every chosen algorithm:</a:t>
            </a:r>
          </a:p>
          <a:p>
            <a:pPr marL="463550" lvl="1" indent="-285750">
              <a:buFont typeface="Arial" panose="020B0604020202020204" pitchFamily="34" charset="0"/>
              <a:buChar char="•"/>
            </a:pPr>
            <a:r>
              <a:rPr lang="en-GB" sz="1200">
                <a:solidFill>
                  <a:schemeClr val="bg1"/>
                </a:solidFill>
              </a:rPr>
              <a:t>Using the output </a:t>
            </a:r>
            <a:r>
              <a:rPr lang="en-GB" sz="1200">
                <a:solidFill>
                  <a:srgbClr val="61AFEF"/>
                </a:solidFill>
                <a:latin typeface="Consolas"/>
              </a:rPr>
              <a:t>GridSearchCV</a:t>
            </a:r>
            <a:r>
              <a:rPr lang="en-GB" sz="1200">
                <a:solidFill>
                  <a:schemeClr val="bg1"/>
                </a:solidFill>
              </a:rPr>
              <a:t> object:</a:t>
            </a:r>
          </a:p>
          <a:p>
            <a:pPr marL="647700" lvl="2" indent="-285750"/>
            <a:r>
              <a:rPr lang="en-GB" sz="1000">
                <a:solidFill>
                  <a:schemeClr val="bg1"/>
                </a:solidFill>
              </a:rPr>
              <a:t>Check the tuned hyperparameters </a:t>
            </a:r>
          </a:p>
          <a:p>
            <a:pPr marL="647700" lvl="2" indent="-285750"/>
            <a:r>
              <a:rPr lang="en-GB" sz="1000">
                <a:solidFill>
                  <a:schemeClr val="bg1"/>
                </a:solidFill>
              </a:rPr>
              <a:t>Check the accuracy</a:t>
            </a:r>
          </a:p>
          <a:p>
            <a:pPr marL="463550" lvl="1" indent="-285750">
              <a:buFont typeface="Arial" panose="020B0604020202020204" pitchFamily="34" charset="0"/>
              <a:buChar char="•"/>
            </a:pPr>
            <a:r>
              <a:rPr lang="en-GB" sz="1200">
                <a:solidFill>
                  <a:schemeClr val="bg1"/>
                </a:solidFill>
              </a:rPr>
              <a:t>Plot  Confusion Matrix</a:t>
            </a:r>
          </a:p>
          <a:p>
            <a:endParaRPr lang="en-GB" sz="1400">
              <a:solidFill>
                <a:schemeClr val="bg1"/>
              </a:solidFill>
            </a:endParaRPr>
          </a:p>
        </p:txBody>
      </p:sp>
      <p:sp>
        <p:nvSpPr>
          <p:cNvPr id="11" name="Text Placeholder 9">
            <a:extLst>
              <a:ext uri="{FF2B5EF4-FFF2-40B4-BE49-F238E27FC236}">
                <a16:creationId xmlns:a16="http://schemas.microsoft.com/office/drawing/2014/main" id="{EDEF60D0-E34D-4BF2-91AF-AA41945706AD}"/>
              </a:ext>
            </a:extLst>
          </p:cNvPr>
          <p:cNvSpPr txBox="1">
            <a:spLocks/>
          </p:cNvSpPr>
          <p:nvPr/>
        </p:nvSpPr>
        <p:spPr>
          <a:xfrm>
            <a:off x="8106166" y="2198771"/>
            <a:ext cx="3456432" cy="721421"/>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1"/>
                </a:solidFill>
              </a:rPr>
              <a:t>Finding the Best Classification Model</a:t>
            </a:r>
          </a:p>
        </p:txBody>
      </p:sp>
      <p:sp>
        <p:nvSpPr>
          <p:cNvPr id="12" name="Text Placeholder 8">
            <a:extLst>
              <a:ext uri="{FF2B5EF4-FFF2-40B4-BE49-F238E27FC236}">
                <a16:creationId xmlns:a16="http://schemas.microsoft.com/office/drawing/2014/main" id="{416AF34B-A4D3-4B3C-BE8E-3FDD87E7BFDB}"/>
              </a:ext>
            </a:extLst>
          </p:cNvPr>
          <p:cNvSpPr txBox="1">
            <a:spLocks/>
          </p:cNvSpPr>
          <p:nvPr/>
        </p:nvSpPr>
        <p:spPr>
          <a:xfrm>
            <a:off x="8106166" y="2992174"/>
            <a:ext cx="3093837" cy="3437644"/>
          </a:xfrm>
          <a:prstGeom prst="rect">
            <a:avLst/>
          </a:prstGeom>
        </p:spPr>
        <p:txBody>
          <a:bodyPr lIns="91440" tIns="45720" rIns="91440" bIns="45720" anchor="t"/>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sz="1400">
                <a:solidFill>
                  <a:schemeClr val="bg1"/>
                </a:solidFill>
              </a:rPr>
              <a:t>Review the accuracy scores</a:t>
            </a:r>
          </a:p>
          <a:p>
            <a:pPr marL="342900" indent="-342900">
              <a:buFont typeface="Arial" panose="020B0604020202020204" pitchFamily="34" charset="0"/>
              <a:buChar char="•"/>
            </a:pPr>
            <a:r>
              <a:rPr lang="en-GB" sz="1400">
                <a:solidFill>
                  <a:schemeClr val="bg1"/>
                </a:solidFill>
              </a:rPr>
              <a:t>Chose the best model</a:t>
            </a:r>
          </a:p>
        </p:txBody>
      </p:sp>
      <p:sp>
        <p:nvSpPr>
          <p:cNvPr id="15" name="Arrow: Right 14">
            <a:extLst>
              <a:ext uri="{FF2B5EF4-FFF2-40B4-BE49-F238E27FC236}">
                <a16:creationId xmlns:a16="http://schemas.microsoft.com/office/drawing/2014/main" id="{65F135F2-FAEB-4ADF-8D3D-120DEB6BD95C}"/>
              </a:ext>
            </a:extLst>
          </p:cNvPr>
          <p:cNvSpPr/>
          <p:nvPr/>
        </p:nvSpPr>
        <p:spPr>
          <a:xfrm>
            <a:off x="3872136" y="2326918"/>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err="1"/>
          </a:p>
        </p:txBody>
      </p:sp>
      <p:sp>
        <p:nvSpPr>
          <p:cNvPr id="16" name="Arrow: Right 15">
            <a:extLst>
              <a:ext uri="{FF2B5EF4-FFF2-40B4-BE49-F238E27FC236}">
                <a16:creationId xmlns:a16="http://schemas.microsoft.com/office/drawing/2014/main" id="{6E840AD5-887F-4118-870B-DC12633121B8}"/>
              </a:ext>
            </a:extLst>
          </p:cNvPr>
          <p:cNvSpPr/>
          <p:nvPr/>
        </p:nvSpPr>
        <p:spPr>
          <a:xfrm>
            <a:off x="7620200" y="2354991"/>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err="1"/>
          </a:p>
        </p:txBody>
      </p:sp>
      <p:grpSp>
        <p:nvGrpSpPr>
          <p:cNvPr id="30" name="Group 29">
            <a:extLst>
              <a:ext uri="{FF2B5EF4-FFF2-40B4-BE49-F238E27FC236}">
                <a16:creationId xmlns:a16="http://schemas.microsoft.com/office/drawing/2014/main" id="{6099DD02-F20F-411A-AA6B-19855569220E}"/>
              </a:ext>
            </a:extLst>
          </p:cNvPr>
          <p:cNvGrpSpPr/>
          <p:nvPr/>
        </p:nvGrpSpPr>
        <p:grpSpPr>
          <a:xfrm>
            <a:off x="6642967" y="2232560"/>
            <a:ext cx="493689" cy="533524"/>
            <a:chOff x="5808998" y="4603333"/>
            <a:chExt cx="627520" cy="678153"/>
          </a:xfrm>
        </p:grpSpPr>
        <p:sp>
          <p:nvSpPr>
            <p:cNvPr id="24" name="Freeform: Shape 23">
              <a:extLst>
                <a:ext uri="{FF2B5EF4-FFF2-40B4-BE49-F238E27FC236}">
                  <a16:creationId xmlns:a16="http://schemas.microsoft.com/office/drawing/2014/main" id="{07D883C1-464F-4C67-B17F-FD5247B4E829}"/>
                </a:ext>
              </a:extLst>
            </p:cNvPr>
            <p:cNvSpPr/>
            <p:nvPr/>
          </p:nvSpPr>
          <p:spPr>
            <a:xfrm>
              <a:off x="6171760" y="4669521"/>
              <a:ext cx="261873" cy="248803"/>
            </a:xfrm>
            <a:custGeom>
              <a:avLst/>
              <a:gdLst>
                <a:gd name="connsiteX0" fmla="*/ 13393 w 261873"/>
                <a:gd name="connsiteY0" fmla="*/ 37253 h 248803"/>
                <a:gd name="connsiteX1" fmla="*/ 172175 w 261873"/>
                <a:gd name="connsiteY1" fmla="*/ 189653 h 248803"/>
                <a:gd name="connsiteX2" fmla="*/ 142838 w 261873"/>
                <a:gd name="connsiteY2" fmla="*/ 172222 h 248803"/>
                <a:gd name="connsiteX3" fmla="*/ 116341 w 261873"/>
                <a:gd name="connsiteY3" fmla="*/ 177095 h 248803"/>
                <a:gd name="connsiteX4" fmla="*/ 121215 w 261873"/>
                <a:gd name="connsiteY4" fmla="*/ 203592 h 248803"/>
                <a:gd name="connsiteX5" fmla="*/ 123788 w 261873"/>
                <a:gd name="connsiteY5" fmla="*/ 205083 h 248803"/>
                <a:gd name="connsiteX6" fmla="*/ 190463 w 261873"/>
                <a:gd name="connsiteY6" fmla="*/ 244612 h 248803"/>
                <a:gd name="connsiteX7" fmla="*/ 202369 w 261873"/>
                <a:gd name="connsiteY7" fmla="*/ 248803 h 248803"/>
                <a:gd name="connsiteX8" fmla="*/ 202845 w 261873"/>
                <a:gd name="connsiteY8" fmla="*/ 248803 h 248803"/>
                <a:gd name="connsiteX9" fmla="*/ 204369 w 261873"/>
                <a:gd name="connsiteY9" fmla="*/ 248803 h 248803"/>
                <a:gd name="connsiteX10" fmla="*/ 205131 w 261873"/>
                <a:gd name="connsiteY10" fmla="*/ 248803 h 248803"/>
                <a:gd name="connsiteX11" fmla="*/ 205131 w 261873"/>
                <a:gd name="connsiteY11" fmla="*/ 248803 h 248803"/>
                <a:gd name="connsiteX12" fmla="*/ 206655 w 261873"/>
                <a:gd name="connsiteY12" fmla="*/ 248803 h 248803"/>
                <a:gd name="connsiteX13" fmla="*/ 218276 w 261873"/>
                <a:gd name="connsiteY13" fmla="*/ 240040 h 248803"/>
                <a:gd name="connsiteX14" fmla="*/ 259995 w 261873"/>
                <a:gd name="connsiteY14" fmla="*/ 169841 h 248803"/>
                <a:gd name="connsiteX15" fmla="*/ 251057 w 261873"/>
                <a:gd name="connsiteY15" fmla="*/ 144426 h 248803"/>
                <a:gd name="connsiteX16" fmla="*/ 227134 w 261873"/>
                <a:gd name="connsiteY16" fmla="*/ 150791 h 248803"/>
                <a:gd name="connsiteX17" fmla="*/ 209513 w 261873"/>
                <a:gd name="connsiteY17" fmla="*/ 180795 h 248803"/>
                <a:gd name="connsiteX18" fmla="*/ 209513 w 261873"/>
                <a:gd name="connsiteY18" fmla="*/ 180795 h 248803"/>
                <a:gd name="connsiteX19" fmla="*/ 84640 w 261873"/>
                <a:gd name="connsiteY19" fmla="*/ 27537 h 248803"/>
                <a:gd name="connsiteX20" fmla="*/ 24728 w 261873"/>
                <a:gd name="connsiteY20" fmla="*/ 867 h 248803"/>
                <a:gd name="connsiteX21" fmla="*/ 867 w 261873"/>
                <a:gd name="connsiteY21" fmla="*/ 13393 h 248803"/>
                <a:gd name="connsiteX22" fmla="*/ 13393 w 261873"/>
                <a:gd name="connsiteY22" fmla="*/ 37253 h 24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873" h="248803">
                  <a:moveTo>
                    <a:pt x="13393" y="37253"/>
                  </a:moveTo>
                  <a:cubicBezTo>
                    <a:pt x="87226" y="60452"/>
                    <a:pt x="145967" y="116833"/>
                    <a:pt x="172175" y="189653"/>
                  </a:cubicBezTo>
                  <a:lnTo>
                    <a:pt x="142838" y="172222"/>
                  </a:lnTo>
                  <a:cubicBezTo>
                    <a:pt x="134176" y="166251"/>
                    <a:pt x="122312" y="168433"/>
                    <a:pt x="116341" y="177095"/>
                  </a:cubicBezTo>
                  <a:cubicBezTo>
                    <a:pt x="110370" y="185758"/>
                    <a:pt x="112552" y="197621"/>
                    <a:pt x="121215" y="203592"/>
                  </a:cubicBezTo>
                  <a:cubicBezTo>
                    <a:pt x="122032" y="204156"/>
                    <a:pt x="122892" y="204654"/>
                    <a:pt x="123788" y="205083"/>
                  </a:cubicBezTo>
                  <a:lnTo>
                    <a:pt x="190463" y="244612"/>
                  </a:lnTo>
                  <a:cubicBezTo>
                    <a:pt x="193840" y="247322"/>
                    <a:pt x="198039" y="248799"/>
                    <a:pt x="202369" y="248803"/>
                  </a:cubicBezTo>
                  <a:lnTo>
                    <a:pt x="202845" y="248803"/>
                  </a:lnTo>
                  <a:lnTo>
                    <a:pt x="204369" y="248803"/>
                  </a:lnTo>
                  <a:lnTo>
                    <a:pt x="205131" y="248803"/>
                  </a:lnTo>
                  <a:lnTo>
                    <a:pt x="205131" y="248803"/>
                  </a:lnTo>
                  <a:lnTo>
                    <a:pt x="206655" y="248803"/>
                  </a:lnTo>
                  <a:cubicBezTo>
                    <a:pt x="211536" y="247535"/>
                    <a:pt x="215714" y="244384"/>
                    <a:pt x="218276" y="240040"/>
                  </a:cubicBezTo>
                  <a:lnTo>
                    <a:pt x="259995" y="169841"/>
                  </a:lnTo>
                  <a:cubicBezTo>
                    <a:pt x="264545" y="160355"/>
                    <a:pt x="260544" y="148976"/>
                    <a:pt x="251057" y="144426"/>
                  </a:cubicBezTo>
                  <a:cubicBezTo>
                    <a:pt x="242603" y="140372"/>
                    <a:pt x="232455" y="143071"/>
                    <a:pt x="227134" y="150791"/>
                  </a:cubicBezTo>
                  <a:lnTo>
                    <a:pt x="209513" y="180795"/>
                  </a:lnTo>
                  <a:lnTo>
                    <a:pt x="209513" y="180795"/>
                  </a:lnTo>
                  <a:cubicBezTo>
                    <a:pt x="187493" y="116454"/>
                    <a:pt x="143205" y="62101"/>
                    <a:pt x="84640" y="27537"/>
                  </a:cubicBezTo>
                  <a:cubicBezTo>
                    <a:pt x="65740" y="16414"/>
                    <a:pt x="45642" y="7467"/>
                    <a:pt x="24728" y="867"/>
                  </a:cubicBezTo>
                  <a:cubicBezTo>
                    <a:pt x="14680" y="-2263"/>
                    <a:pt x="3997" y="3345"/>
                    <a:pt x="867" y="13393"/>
                  </a:cubicBezTo>
                  <a:cubicBezTo>
                    <a:pt x="-2263" y="23441"/>
                    <a:pt x="3345" y="34123"/>
                    <a:pt x="13393" y="37253"/>
                  </a:cubicBezTo>
                  <a:close/>
                </a:path>
              </a:pathLst>
            </a:custGeom>
            <a:solidFill>
              <a:schemeClr val="accent2"/>
            </a:solidFill>
            <a:ln w="9525"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4C6B533D-FB98-45EA-AD25-C054F782A646}"/>
                </a:ext>
              </a:extLst>
            </p:cNvPr>
            <p:cNvSpPr/>
            <p:nvPr/>
          </p:nvSpPr>
          <p:spPr>
            <a:xfrm>
              <a:off x="5808998" y="4701245"/>
              <a:ext cx="138654" cy="307657"/>
            </a:xfrm>
            <a:custGeom>
              <a:avLst/>
              <a:gdLst>
                <a:gd name="connsiteX0" fmla="*/ 7781 w 138654"/>
                <a:gd name="connsiteY0" fmla="*/ 292989 h 307657"/>
                <a:gd name="connsiteX1" fmla="*/ 26355 w 138654"/>
                <a:gd name="connsiteY1" fmla="*/ 307658 h 307657"/>
                <a:gd name="connsiteX2" fmla="*/ 30737 w 138654"/>
                <a:gd name="connsiteY2" fmla="*/ 307086 h 307657"/>
                <a:gd name="connsiteX3" fmla="*/ 44548 w 138654"/>
                <a:gd name="connsiteY3" fmla="*/ 284226 h 307657"/>
                <a:gd name="connsiteX4" fmla="*/ 73123 w 138654"/>
                <a:gd name="connsiteY4" fmla="*/ 101537 h 307657"/>
                <a:gd name="connsiteX5" fmla="*/ 99221 w 138654"/>
                <a:gd name="connsiteY5" fmla="*/ 65151 h 307657"/>
                <a:gd name="connsiteX6" fmla="*/ 99793 w 138654"/>
                <a:gd name="connsiteY6" fmla="*/ 65723 h 307657"/>
                <a:gd name="connsiteX7" fmla="*/ 99793 w 138654"/>
                <a:gd name="connsiteY7" fmla="*/ 100584 h 307657"/>
                <a:gd name="connsiteX8" fmla="*/ 118843 w 138654"/>
                <a:gd name="connsiteY8" fmla="*/ 119634 h 307657"/>
                <a:gd name="connsiteX9" fmla="*/ 137893 w 138654"/>
                <a:gd name="connsiteY9" fmla="*/ 100584 h 307657"/>
                <a:gd name="connsiteX10" fmla="*/ 138655 w 138654"/>
                <a:gd name="connsiteY10" fmla="*/ 19812 h 307657"/>
                <a:gd name="connsiteX11" fmla="*/ 119605 w 138654"/>
                <a:gd name="connsiteY11" fmla="*/ 762 h 307657"/>
                <a:gd name="connsiteX12" fmla="*/ 38738 w 138654"/>
                <a:gd name="connsiteY12" fmla="*/ 0 h 307657"/>
                <a:gd name="connsiteX13" fmla="*/ 19688 w 138654"/>
                <a:gd name="connsiteY13" fmla="*/ 19050 h 307657"/>
                <a:gd name="connsiteX14" fmla="*/ 38738 w 138654"/>
                <a:gd name="connsiteY14" fmla="*/ 38100 h 307657"/>
                <a:gd name="connsiteX15" fmla="*/ 72551 w 138654"/>
                <a:gd name="connsiteY15" fmla="*/ 38100 h 307657"/>
                <a:gd name="connsiteX16" fmla="*/ 39785 w 138654"/>
                <a:gd name="connsiteY16" fmla="*/ 81915 h 307657"/>
                <a:gd name="connsiteX17" fmla="*/ 7781 w 138654"/>
                <a:gd name="connsiteY17" fmla="*/ 292989 h 3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8654" h="307657">
                  <a:moveTo>
                    <a:pt x="7781" y="292989"/>
                  </a:moveTo>
                  <a:cubicBezTo>
                    <a:pt x="9816" y="301598"/>
                    <a:pt x="17509" y="307674"/>
                    <a:pt x="26355" y="307658"/>
                  </a:cubicBezTo>
                  <a:cubicBezTo>
                    <a:pt x="27833" y="307649"/>
                    <a:pt x="29305" y="307457"/>
                    <a:pt x="30737" y="307086"/>
                  </a:cubicBezTo>
                  <a:cubicBezTo>
                    <a:pt x="40806" y="304509"/>
                    <a:pt x="46951" y="294338"/>
                    <a:pt x="44548" y="284226"/>
                  </a:cubicBezTo>
                  <a:cubicBezTo>
                    <a:pt x="30027" y="221928"/>
                    <a:pt x="40273" y="156425"/>
                    <a:pt x="73123" y="101537"/>
                  </a:cubicBezTo>
                  <a:cubicBezTo>
                    <a:pt x="80730" y="88661"/>
                    <a:pt x="89464" y="76484"/>
                    <a:pt x="99221" y="65151"/>
                  </a:cubicBezTo>
                  <a:lnTo>
                    <a:pt x="99793" y="65723"/>
                  </a:lnTo>
                  <a:lnTo>
                    <a:pt x="99793" y="100584"/>
                  </a:lnTo>
                  <a:cubicBezTo>
                    <a:pt x="99793" y="111105"/>
                    <a:pt x="108322" y="119634"/>
                    <a:pt x="118843" y="119634"/>
                  </a:cubicBezTo>
                  <a:cubicBezTo>
                    <a:pt x="129364" y="119634"/>
                    <a:pt x="137893" y="111105"/>
                    <a:pt x="137893" y="100584"/>
                  </a:cubicBezTo>
                  <a:lnTo>
                    <a:pt x="138655" y="19812"/>
                  </a:lnTo>
                  <a:cubicBezTo>
                    <a:pt x="138655" y="9291"/>
                    <a:pt x="130126" y="762"/>
                    <a:pt x="119605" y="762"/>
                  </a:cubicBezTo>
                  <a:lnTo>
                    <a:pt x="38738" y="0"/>
                  </a:lnTo>
                  <a:cubicBezTo>
                    <a:pt x="28216" y="0"/>
                    <a:pt x="19688" y="8529"/>
                    <a:pt x="19688" y="19050"/>
                  </a:cubicBezTo>
                  <a:cubicBezTo>
                    <a:pt x="19688" y="29571"/>
                    <a:pt x="28216" y="38100"/>
                    <a:pt x="38738" y="38100"/>
                  </a:cubicBezTo>
                  <a:lnTo>
                    <a:pt x="72551" y="38100"/>
                  </a:lnTo>
                  <a:cubicBezTo>
                    <a:pt x="60264" y="51632"/>
                    <a:pt x="49293" y="66304"/>
                    <a:pt x="39785" y="81915"/>
                  </a:cubicBezTo>
                  <a:cubicBezTo>
                    <a:pt x="2095" y="145441"/>
                    <a:pt x="-9384" y="221146"/>
                    <a:pt x="7781" y="292989"/>
                  </a:cubicBezTo>
                  <a:close/>
                </a:path>
              </a:pathLst>
            </a:custGeom>
            <a:solidFill>
              <a:schemeClr val="accent2"/>
            </a:solidFill>
            <a:ln w="9525"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FEFDD900-2DAA-4B04-97DB-7AA2D5D34562}"/>
                </a:ext>
              </a:extLst>
            </p:cNvPr>
            <p:cNvSpPr/>
            <p:nvPr/>
          </p:nvSpPr>
          <p:spPr>
            <a:xfrm>
              <a:off x="5996339" y="5117044"/>
              <a:ext cx="318117" cy="164442"/>
            </a:xfrm>
            <a:custGeom>
              <a:avLst/>
              <a:gdLst>
                <a:gd name="connsiteX0" fmla="*/ 285112 w 318117"/>
                <a:gd name="connsiteY0" fmla="*/ 5783 h 164442"/>
                <a:gd name="connsiteX1" fmla="*/ 68418 w 318117"/>
                <a:gd name="connsiteY1" fmla="*/ 69124 h 164442"/>
                <a:gd name="connsiteX2" fmla="*/ 68418 w 318117"/>
                <a:gd name="connsiteY2" fmla="*/ 69124 h 164442"/>
                <a:gd name="connsiteX3" fmla="*/ 98707 w 318117"/>
                <a:gd name="connsiteY3" fmla="*/ 51979 h 164442"/>
                <a:gd name="connsiteX4" fmla="*/ 105708 w 318117"/>
                <a:gd name="connsiteY4" fmla="*/ 25928 h 164442"/>
                <a:gd name="connsiteX5" fmla="*/ 79657 w 318117"/>
                <a:gd name="connsiteY5" fmla="*/ 18927 h 164442"/>
                <a:gd name="connsiteX6" fmla="*/ 9649 w 318117"/>
                <a:gd name="connsiteY6" fmla="*/ 58646 h 164442"/>
                <a:gd name="connsiteX7" fmla="*/ 2487 w 318117"/>
                <a:gd name="connsiteY7" fmla="*/ 84618 h 164442"/>
                <a:gd name="connsiteX8" fmla="*/ 2505 w 318117"/>
                <a:gd name="connsiteY8" fmla="*/ 84650 h 164442"/>
                <a:gd name="connsiteX9" fmla="*/ 42605 w 318117"/>
                <a:gd name="connsiteY9" fmla="*/ 154849 h 164442"/>
                <a:gd name="connsiteX10" fmla="*/ 68704 w 318117"/>
                <a:gd name="connsiteY10" fmla="*/ 161897 h 164442"/>
                <a:gd name="connsiteX11" fmla="*/ 75752 w 318117"/>
                <a:gd name="connsiteY11" fmla="*/ 135799 h 164442"/>
                <a:gd name="connsiteX12" fmla="*/ 58702 w 318117"/>
                <a:gd name="connsiteY12" fmla="*/ 106081 h 164442"/>
                <a:gd name="connsiteX13" fmla="*/ 311591 w 318117"/>
                <a:gd name="connsiteY13" fmla="*/ 33405 h 164442"/>
                <a:gd name="connsiteX14" fmla="*/ 313422 w 318117"/>
                <a:gd name="connsiteY14" fmla="*/ 6526 h 164442"/>
                <a:gd name="connsiteX15" fmla="*/ 286543 w 318117"/>
                <a:gd name="connsiteY15" fmla="*/ 4696 h 164442"/>
                <a:gd name="connsiteX16" fmla="*/ 285397 w 318117"/>
                <a:gd name="connsiteY16" fmla="*/ 5783 h 164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17" h="164442">
                  <a:moveTo>
                    <a:pt x="285112" y="5783"/>
                  </a:moveTo>
                  <a:cubicBezTo>
                    <a:pt x="227208" y="60409"/>
                    <a:pt x="146627" y="83964"/>
                    <a:pt x="68418" y="69124"/>
                  </a:cubicBezTo>
                  <a:lnTo>
                    <a:pt x="68418" y="69124"/>
                  </a:lnTo>
                  <a:lnTo>
                    <a:pt x="98707" y="51979"/>
                  </a:lnTo>
                  <a:cubicBezTo>
                    <a:pt x="107834" y="46718"/>
                    <a:pt x="110969" y="35055"/>
                    <a:pt x="105708" y="25928"/>
                  </a:cubicBezTo>
                  <a:cubicBezTo>
                    <a:pt x="100447" y="16801"/>
                    <a:pt x="88784" y="13666"/>
                    <a:pt x="79657" y="18927"/>
                  </a:cubicBezTo>
                  <a:lnTo>
                    <a:pt x="9649" y="58646"/>
                  </a:lnTo>
                  <a:cubicBezTo>
                    <a:pt x="499" y="63840"/>
                    <a:pt x="-2707" y="75468"/>
                    <a:pt x="2487" y="84618"/>
                  </a:cubicBezTo>
                  <a:cubicBezTo>
                    <a:pt x="2492" y="84629"/>
                    <a:pt x="2499" y="84639"/>
                    <a:pt x="2505" y="84650"/>
                  </a:cubicBezTo>
                  <a:lnTo>
                    <a:pt x="42605" y="154849"/>
                  </a:lnTo>
                  <a:cubicBezTo>
                    <a:pt x="47866" y="164002"/>
                    <a:pt x="59550" y="167158"/>
                    <a:pt x="68704" y="161897"/>
                  </a:cubicBezTo>
                  <a:cubicBezTo>
                    <a:pt x="77857" y="156637"/>
                    <a:pt x="81013" y="144952"/>
                    <a:pt x="75752" y="135799"/>
                  </a:cubicBezTo>
                  <a:lnTo>
                    <a:pt x="58702" y="106081"/>
                  </a:lnTo>
                  <a:cubicBezTo>
                    <a:pt x="149801" y="124416"/>
                    <a:pt x="244126" y="97309"/>
                    <a:pt x="311591" y="33405"/>
                  </a:cubicBezTo>
                  <a:cubicBezTo>
                    <a:pt x="319519" y="26488"/>
                    <a:pt x="320339" y="14454"/>
                    <a:pt x="313422" y="6526"/>
                  </a:cubicBezTo>
                  <a:cubicBezTo>
                    <a:pt x="306506" y="-1401"/>
                    <a:pt x="294472" y="-2221"/>
                    <a:pt x="286543" y="4696"/>
                  </a:cubicBezTo>
                  <a:cubicBezTo>
                    <a:pt x="286147" y="5041"/>
                    <a:pt x="285764" y="5404"/>
                    <a:pt x="285397" y="5783"/>
                  </a:cubicBezTo>
                  <a:close/>
                </a:path>
              </a:pathLst>
            </a:custGeom>
            <a:solidFill>
              <a:schemeClr val="accent2"/>
            </a:solidFill>
            <a:ln w="9525"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32E91955-5656-4290-A2B5-2129F205A14E}"/>
                </a:ext>
              </a:extLst>
            </p:cNvPr>
            <p:cNvSpPr/>
            <p:nvPr/>
          </p:nvSpPr>
          <p:spPr>
            <a:xfrm>
              <a:off x="5822156" y="5032244"/>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B8EBE2BC-5CA9-4209-AADE-286EB67F83F2}"/>
                </a:ext>
              </a:extLst>
            </p:cNvPr>
            <p:cNvSpPr/>
            <p:nvPr/>
          </p:nvSpPr>
          <p:spPr>
            <a:xfrm>
              <a:off x="6284118" y="496709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A41A1497-BE6F-478E-9A75-7701F69443A1}"/>
                </a:ext>
              </a:extLst>
            </p:cNvPr>
            <p:cNvSpPr/>
            <p:nvPr/>
          </p:nvSpPr>
          <p:spPr>
            <a:xfrm>
              <a:off x="6000749" y="460333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grpSp>
      <p:sp>
        <p:nvSpPr>
          <p:cNvPr id="33" name="Graphic 31" descr="Trophy with solid fill">
            <a:extLst>
              <a:ext uri="{FF2B5EF4-FFF2-40B4-BE49-F238E27FC236}">
                <a16:creationId xmlns:a16="http://schemas.microsoft.com/office/drawing/2014/main" id="{CCC33B09-9283-4AA2-B86E-82F36479DE2E}"/>
              </a:ext>
            </a:extLst>
          </p:cNvPr>
          <p:cNvSpPr/>
          <p:nvPr/>
        </p:nvSpPr>
        <p:spPr>
          <a:xfrm>
            <a:off x="10808242" y="2290120"/>
            <a:ext cx="504056" cy="546743"/>
          </a:xfrm>
          <a:custGeom>
            <a:avLst/>
            <a:gdLst>
              <a:gd name="connsiteX0" fmla="*/ 268778 w 314097"/>
              <a:gd name="connsiteY0" fmla="*/ 170510 h 354032"/>
              <a:gd name="connsiteX1" fmla="*/ 205958 w 314097"/>
              <a:gd name="connsiteY1" fmla="*/ 200574 h 354032"/>
              <a:gd name="connsiteX2" fmla="*/ 232881 w 314097"/>
              <a:gd name="connsiteY2" fmla="*/ 173202 h 354032"/>
              <a:gd name="connsiteX3" fmla="*/ 243201 w 314097"/>
              <a:gd name="connsiteY3" fmla="*/ 159741 h 354032"/>
              <a:gd name="connsiteX4" fmla="*/ 255316 w 314097"/>
              <a:gd name="connsiteY4" fmla="*/ 117113 h 354032"/>
              <a:gd name="connsiteX5" fmla="*/ 255316 w 314097"/>
              <a:gd name="connsiteY5" fmla="*/ 58781 h 354032"/>
              <a:gd name="connsiteX6" fmla="*/ 286726 w 314097"/>
              <a:gd name="connsiteY6" fmla="*/ 58781 h 354032"/>
              <a:gd name="connsiteX7" fmla="*/ 286726 w 314097"/>
              <a:gd name="connsiteY7" fmla="*/ 126985 h 354032"/>
              <a:gd name="connsiteX8" fmla="*/ 268778 w 314097"/>
              <a:gd name="connsiteY8" fmla="*/ 170510 h 354032"/>
              <a:gd name="connsiteX9" fmla="*/ 45768 w 314097"/>
              <a:gd name="connsiteY9" fmla="*/ 170510 h 354032"/>
              <a:gd name="connsiteX10" fmla="*/ 26923 w 314097"/>
              <a:gd name="connsiteY10" fmla="*/ 126985 h 354032"/>
              <a:gd name="connsiteX11" fmla="*/ 26923 w 314097"/>
              <a:gd name="connsiteY11" fmla="*/ 58332 h 354032"/>
              <a:gd name="connsiteX12" fmla="*/ 58332 w 314097"/>
              <a:gd name="connsiteY12" fmla="*/ 58332 h 354032"/>
              <a:gd name="connsiteX13" fmla="*/ 58332 w 314097"/>
              <a:gd name="connsiteY13" fmla="*/ 116665 h 354032"/>
              <a:gd name="connsiteX14" fmla="*/ 70448 w 314097"/>
              <a:gd name="connsiteY14" fmla="*/ 159292 h 354032"/>
              <a:gd name="connsiteX15" fmla="*/ 80768 w 314097"/>
              <a:gd name="connsiteY15" fmla="*/ 172754 h 354032"/>
              <a:gd name="connsiteX16" fmla="*/ 107691 w 314097"/>
              <a:gd name="connsiteY16" fmla="*/ 200125 h 354032"/>
              <a:gd name="connsiteX17" fmla="*/ 45768 w 314097"/>
              <a:gd name="connsiteY17" fmla="*/ 170510 h 354032"/>
              <a:gd name="connsiteX18" fmla="*/ 314097 w 314097"/>
              <a:gd name="connsiteY18" fmla="*/ 125639 h 354032"/>
              <a:gd name="connsiteX19" fmla="*/ 314097 w 314097"/>
              <a:gd name="connsiteY19" fmla="*/ 31410 h 354032"/>
              <a:gd name="connsiteX20" fmla="*/ 255765 w 314097"/>
              <a:gd name="connsiteY20" fmla="*/ 31410 h 354032"/>
              <a:gd name="connsiteX21" fmla="*/ 255765 w 314097"/>
              <a:gd name="connsiteY21" fmla="*/ 0 h 354032"/>
              <a:gd name="connsiteX22" fmla="*/ 157049 w 314097"/>
              <a:gd name="connsiteY22" fmla="*/ 0 h 354032"/>
              <a:gd name="connsiteX23" fmla="*/ 58332 w 314097"/>
              <a:gd name="connsiteY23" fmla="*/ 0 h 354032"/>
              <a:gd name="connsiteX24" fmla="*/ 58332 w 314097"/>
              <a:gd name="connsiteY24" fmla="*/ 31410 h 354032"/>
              <a:gd name="connsiteX25" fmla="*/ 0 w 314097"/>
              <a:gd name="connsiteY25" fmla="*/ 31410 h 354032"/>
              <a:gd name="connsiteX26" fmla="*/ 0 w 314097"/>
              <a:gd name="connsiteY26" fmla="*/ 125190 h 354032"/>
              <a:gd name="connsiteX27" fmla="*/ 25576 w 314097"/>
              <a:gd name="connsiteY27" fmla="*/ 188010 h 354032"/>
              <a:gd name="connsiteX28" fmla="*/ 132818 w 314097"/>
              <a:gd name="connsiteY28" fmla="*/ 228394 h 354032"/>
              <a:gd name="connsiteX29" fmla="*/ 139100 w 314097"/>
              <a:gd name="connsiteY29" fmla="*/ 250829 h 354032"/>
              <a:gd name="connsiteX30" fmla="*/ 139100 w 314097"/>
              <a:gd name="connsiteY30" fmla="*/ 309161 h 354032"/>
              <a:gd name="connsiteX31" fmla="*/ 116665 w 314097"/>
              <a:gd name="connsiteY31" fmla="*/ 309161 h 354032"/>
              <a:gd name="connsiteX32" fmla="*/ 98716 w 314097"/>
              <a:gd name="connsiteY32" fmla="*/ 327110 h 354032"/>
              <a:gd name="connsiteX33" fmla="*/ 76281 w 314097"/>
              <a:gd name="connsiteY33" fmla="*/ 327110 h 354032"/>
              <a:gd name="connsiteX34" fmla="*/ 58332 w 314097"/>
              <a:gd name="connsiteY34" fmla="*/ 345058 h 354032"/>
              <a:gd name="connsiteX35" fmla="*/ 58332 w 314097"/>
              <a:gd name="connsiteY35" fmla="*/ 354033 h 354032"/>
              <a:gd name="connsiteX36" fmla="*/ 255765 w 314097"/>
              <a:gd name="connsiteY36" fmla="*/ 354033 h 354032"/>
              <a:gd name="connsiteX37" fmla="*/ 255765 w 314097"/>
              <a:gd name="connsiteY37" fmla="*/ 345058 h 354032"/>
              <a:gd name="connsiteX38" fmla="*/ 237817 w 314097"/>
              <a:gd name="connsiteY38" fmla="*/ 327110 h 354032"/>
              <a:gd name="connsiteX39" fmla="*/ 215381 w 314097"/>
              <a:gd name="connsiteY39" fmla="*/ 327110 h 354032"/>
              <a:gd name="connsiteX40" fmla="*/ 197433 w 314097"/>
              <a:gd name="connsiteY40" fmla="*/ 309161 h 354032"/>
              <a:gd name="connsiteX41" fmla="*/ 174997 w 314097"/>
              <a:gd name="connsiteY41" fmla="*/ 309161 h 354032"/>
              <a:gd name="connsiteX42" fmla="*/ 174997 w 314097"/>
              <a:gd name="connsiteY42" fmla="*/ 251278 h 354032"/>
              <a:gd name="connsiteX43" fmla="*/ 181279 w 314097"/>
              <a:gd name="connsiteY43" fmla="*/ 228842 h 354032"/>
              <a:gd name="connsiteX44" fmla="*/ 288521 w 314097"/>
              <a:gd name="connsiteY44" fmla="*/ 188458 h 354032"/>
              <a:gd name="connsiteX45" fmla="*/ 314097 w 314097"/>
              <a:gd name="connsiteY45" fmla="*/ 125639 h 35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097" h="354032">
                <a:moveTo>
                  <a:pt x="268778" y="170510"/>
                </a:moveTo>
                <a:cubicBezTo>
                  <a:pt x="253073" y="186664"/>
                  <a:pt x="238265" y="196984"/>
                  <a:pt x="205958" y="200574"/>
                </a:cubicBezTo>
                <a:cubicBezTo>
                  <a:pt x="214484" y="192048"/>
                  <a:pt x="224355" y="183523"/>
                  <a:pt x="232881" y="173202"/>
                </a:cubicBezTo>
                <a:cubicBezTo>
                  <a:pt x="236470" y="169164"/>
                  <a:pt x="243201" y="160190"/>
                  <a:pt x="243201" y="159741"/>
                </a:cubicBezTo>
                <a:cubicBezTo>
                  <a:pt x="250829" y="147177"/>
                  <a:pt x="255316" y="132818"/>
                  <a:pt x="255316" y="117113"/>
                </a:cubicBezTo>
                <a:lnTo>
                  <a:pt x="255316" y="58781"/>
                </a:lnTo>
                <a:lnTo>
                  <a:pt x="286726" y="58781"/>
                </a:lnTo>
                <a:lnTo>
                  <a:pt x="286726" y="126985"/>
                </a:lnTo>
                <a:cubicBezTo>
                  <a:pt x="287175" y="127882"/>
                  <a:pt x="288072" y="150318"/>
                  <a:pt x="268778" y="170510"/>
                </a:cubicBezTo>
                <a:close/>
                <a:moveTo>
                  <a:pt x="45768" y="170510"/>
                </a:moveTo>
                <a:cubicBezTo>
                  <a:pt x="26025" y="150318"/>
                  <a:pt x="26923" y="127882"/>
                  <a:pt x="26923" y="126985"/>
                </a:cubicBezTo>
                <a:lnTo>
                  <a:pt x="26923" y="58332"/>
                </a:lnTo>
                <a:lnTo>
                  <a:pt x="58332" y="58332"/>
                </a:lnTo>
                <a:lnTo>
                  <a:pt x="58332" y="116665"/>
                </a:lnTo>
                <a:cubicBezTo>
                  <a:pt x="58332" y="132370"/>
                  <a:pt x="62819" y="146728"/>
                  <a:pt x="70448" y="159292"/>
                </a:cubicBezTo>
                <a:cubicBezTo>
                  <a:pt x="70448" y="159741"/>
                  <a:pt x="77178" y="169164"/>
                  <a:pt x="80768" y="172754"/>
                </a:cubicBezTo>
                <a:cubicBezTo>
                  <a:pt x="89742" y="183074"/>
                  <a:pt x="99165" y="191599"/>
                  <a:pt x="107691" y="200125"/>
                </a:cubicBezTo>
                <a:cubicBezTo>
                  <a:pt x="76281" y="196535"/>
                  <a:pt x="61025" y="186215"/>
                  <a:pt x="45768" y="170510"/>
                </a:cubicBezTo>
                <a:close/>
                <a:moveTo>
                  <a:pt x="314097" y="125639"/>
                </a:moveTo>
                <a:lnTo>
                  <a:pt x="314097" y="31410"/>
                </a:lnTo>
                <a:lnTo>
                  <a:pt x="255765" y="31410"/>
                </a:lnTo>
                <a:lnTo>
                  <a:pt x="255765" y="0"/>
                </a:lnTo>
                <a:lnTo>
                  <a:pt x="157049" y="0"/>
                </a:lnTo>
                <a:lnTo>
                  <a:pt x="58332" y="0"/>
                </a:lnTo>
                <a:lnTo>
                  <a:pt x="58332" y="31410"/>
                </a:lnTo>
                <a:lnTo>
                  <a:pt x="0" y="31410"/>
                </a:lnTo>
                <a:lnTo>
                  <a:pt x="0" y="125190"/>
                </a:lnTo>
                <a:cubicBezTo>
                  <a:pt x="0" y="129677"/>
                  <a:pt x="0" y="160638"/>
                  <a:pt x="25576" y="188010"/>
                </a:cubicBezTo>
                <a:cubicBezTo>
                  <a:pt x="50256" y="214035"/>
                  <a:pt x="80319" y="227496"/>
                  <a:pt x="132818" y="228394"/>
                </a:cubicBezTo>
                <a:cubicBezTo>
                  <a:pt x="136857" y="235124"/>
                  <a:pt x="139100" y="242752"/>
                  <a:pt x="139100" y="250829"/>
                </a:cubicBezTo>
                <a:lnTo>
                  <a:pt x="139100" y="309161"/>
                </a:lnTo>
                <a:lnTo>
                  <a:pt x="116665" y="309161"/>
                </a:lnTo>
                <a:cubicBezTo>
                  <a:pt x="106793" y="309161"/>
                  <a:pt x="98716" y="317238"/>
                  <a:pt x="98716" y="327110"/>
                </a:cubicBezTo>
                <a:lnTo>
                  <a:pt x="76281" y="327110"/>
                </a:lnTo>
                <a:cubicBezTo>
                  <a:pt x="66409" y="327110"/>
                  <a:pt x="58332" y="335187"/>
                  <a:pt x="58332" y="345058"/>
                </a:cubicBezTo>
                <a:lnTo>
                  <a:pt x="58332" y="354033"/>
                </a:lnTo>
                <a:lnTo>
                  <a:pt x="255765" y="354033"/>
                </a:lnTo>
                <a:lnTo>
                  <a:pt x="255765" y="345058"/>
                </a:lnTo>
                <a:cubicBezTo>
                  <a:pt x="255765" y="335187"/>
                  <a:pt x="247688" y="327110"/>
                  <a:pt x="237817" y="327110"/>
                </a:cubicBezTo>
                <a:lnTo>
                  <a:pt x="215381" y="327110"/>
                </a:lnTo>
                <a:cubicBezTo>
                  <a:pt x="215381" y="317238"/>
                  <a:pt x="207304" y="309161"/>
                  <a:pt x="197433" y="309161"/>
                </a:cubicBezTo>
                <a:lnTo>
                  <a:pt x="174997" y="309161"/>
                </a:lnTo>
                <a:lnTo>
                  <a:pt x="174997" y="251278"/>
                </a:lnTo>
                <a:cubicBezTo>
                  <a:pt x="174997" y="243201"/>
                  <a:pt x="177241" y="235573"/>
                  <a:pt x="181279" y="228842"/>
                </a:cubicBezTo>
                <a:cubicBezTo>
                  <a:pt x="233778" y="227945"/>
                  <a:pt x="263842" y="214035"/>
                  <a:pt x="288521" y="188458"/>
                </a:cubicBezTo>
                <a:cubicBezTo>
                  <a:pt x="314097" y="161536"/>
                  <a:pt x="314097" y="130126"/>
                  <a:pt x="314097" y="125639"/>
                </a:cubicBezTo>
                <a:close/>
              </a:path>
            </a:pathLst>
          </a:custGeom>
          <a:solidFill>
            <a:schemeClr val="accent2"/>
          </a:solidFill>
          <a:ln w="4465" cap="flat">
            <a:noFill/>
            <a:prstDash val="solid"/>
            <a:miter/>
          </a:ln>
        </p:spPr>
        <p:txBody>
          <a:bodyPr lIns="0" tIns="0" rIns="0" bIns="216000" rtlCol="0" anchor="ctr"/>
          <a:lstStyle/>
          <a:p>
            <a:pPr algn="ctr"/>
            <a:r>
              <a:rPr lang="en-GB" sz="2400">
                <a:solidFill>
                  <a:schemeClr val="bg1"/>
                </a:solidFill>
              </a:rPr>
              <a:t>1</a:t>
            </a:r>
          </a:p>
        </p:txBody>
      </p:sp>
      <p:grpSp>
        <p:nvGrpSpPr>
          <p:cNvPr id="36" name="Graphic 34" descr="Gears with solid fill">
            <a:extLst>
              <a:ext uri="{FF2B5EF4-FFF2-40B4-BE49-F238E27FC236}">
                <a16:creationId xmlns:a16="http://schemas.microsoft.com/office/drawing/2014/main" id="{072446BE-97CC-4B96-BD1A-C57DDAD7EFF2}"/>
              </a:ext>
            </a:extLst>
          </p:cNvPr>
          <p:cNvGrpSpPr/>
          <p:nvPr/>
        </p:nvGrpSpPr>
        <p:grpSpPr>
          <a:xfrm>
            <a:off x="3103831" y="2197134"/>
            <a:ext cx="414510" cy="532054"/>
            <a:chOff x="6572721" y="4986786"/>
            <a:chExt cx="621030" cy="751522"/>
          </a:xfrm>
          <a:solidFill>
            <a:schemeClr val="accent2"/>
          </a:solidFill>
        </p:grpSpPr>
        <p:sp>
          <p:nvSpPr>
            <p:cNvPr id="37" name="Freeform: Shape 36">
              <a:extLst>
                <a:ext uri="{FF2B5EF4-FFF2-40B4-BE49-F238E27FC236}">
                  <a16:creationId xmlns:a16="http://schemas.microsoft.com/office/drawing/2014/main" id="{6E1C6504-1A1C-4808-89E7-A1415B71F972}"/>
                </a:ext>
              </a:extLst>
            </p:cNvPr>
            <p:cNvSpPr/>
            <p:nvPr/>
          </p:nvSpPr>
          <p:spPr>
            <a:xfrm>
              <a:off x="6787987" y="4986786"/>
              <a:ext cx="405764" cy="404812"/>
            </a:xfrm>
            <a:custGeom>
              <a:avLst/>
              <a:gdLst>
                <a:gd name="connsiteX0" fmla="*/ 202883 w 405764"/>
                <a:gd name="connsiteY0" fmla="*/ 274320 h 404812"/>
                <a:gd name="connsiteX1" fmla="*/ 131445 w 405764"/>
                <a:gd name="connsiteY1" fmla="*/ 202883 h 404812"/>
                <a:gd name="connsiteX2" fmla="*/ 202883 w 405764"/>
                <a:gd name="connsiteY2" fmla="*/ 131445 h 404812"/>
                <a:gd name="connsiteX3" fmla="*/ 274320 w 405764"/>
                <a:gd name="connsiteY3" fmla="*/ 202883 h 404812"/>
                <a:gd name="connsiteX4" fmla="*/ 202883 w 405764"/>
                <a:gd name="connsiteY4" fmla="*/ 274320 h 404812"/>
                <a:gd name="connsiteX5" fmla="*/ 363855 w 405764"/>
                <a:gd name="connsiteY5" fmla="*/ 158115 h 404812"/>
                <a:gd name="connsiteX6" fmla="*/ 348615 w 405764"/>
                <a:gd name="connsiteY6" fmla="*/ 120968 h 404812"/>
                <a:gd name="connsiteX7" fmla="*/ 363855 w 405764"/>
                <a:gd name="connsiteY7" fmla="*/ 76200 h 404812"/>
                <a:gd name="connsiteX8" fmla="*/ 329565 w 405764"/>
                <a:gd name="connsiteY8" fmla="*/ 41910 h 404812"/>
                <a:gd name="connsiteX9" fmla="*/ 284798 w 405764"/>
                <a:gd name="connsiteY9" fmla="*/ 57150 h 404812"/>
                <a:gd name="connsiteX10" fmla="*/ 247650 w 405764"/>
                <a:gd name="connsiteY10" fmla="*/ 41910 h 404812"/>
                <a:gd name="connsiteX11" fmla="*/ 226695 w 405764"/>
                <a:gd name="connsiteY11" fmla="*/ 0 h 404812"/>
                <a:gd name="connsiteX12" fmla="*/ 179070 w 405764"/>
                <a:gd name="connsiteY12" fmla="*/ 0 h 404812"/>
                <a:gd name="connsiteX13" fmla="*/ 158115 w 405764"/>
                <a:gd name="connsiteY13" fmla="*/ 41910 h 404812"/>
                <a:gd name="connsiteX14" fmla="*/ 120968 w 405764"/>
                <a:gd name="connsiteY14" fmla="*/ 57150 h 404812"/>
                <a:gd name="connsiteX15" fmla="*/ 76200 w 405764"/>
                <a:gd name="connsiteY15" fmla="*/ 41910 h 404812"/>
                <a:gd name="connsiteX16" fmla="*/ 41910 w 405764"/>
                <a:gd name="connsiteY16" fmla="*/ 76200 h 404812"/>
                <a:gd name="connsiteX17" fmla="*/ 57150 w 405764"/>
                <a:gd name="connsiteY17" fmla="*/ 120968 h 404812"/>
                <a:gd name="connsiteX18" fmla="*/ 41910 w 405764"/>
                <a:gd name="connsiteY18" fmla="*/ 158115 h 404812"/>
                <a:gd name="connsiteX19" fmla="*/ 0 w 405764"/>
                <a:gd name="connsiteY19" fmla="*/ 179070 h 404812"/>
                <a:gd name="connsiteX20" fmla="*/ 0 w 405764"/>
                <a:gd name="connsiteY20" fmla="*/ 226695 h 404812"/>
                <a:gd name="connsiteX21" fmla="*/ 41910 w 405764"/>
                <a:gd name="connsiteY21" fmla="*/ 247650 h 404812"/>
                <a:gd name="connsiteX22" fmla="*/ 57150 w 405764"/>
                <a:gd name="connsiteY22" fmla="*/ 284798 h 404812"/>
                <a:gd name="connsiteX23" fmla="*/ 41910 w 405764"/>
                <a:gd name="connsiteY23" fmla="*/ 329565 h 404812"/>
                <a:gd name="connsiteX24" fmla="*/ 75248 w 405764"/>
                <a:gd name="connsiteY24" fmla="*/ 362903 h 404812"/>
                <a:gd name="connsiteX25" fmla="*/ 120015 w 405764"/>
                <a:gd name="connsiteY25" fmla="*/ 347663 h 404812"/>
                <a:gd name="connsiteX26" fmla="*/ 157163 w 405764"/>
                <a:gd name="connsiteY26" fmla="*/ 362903 h 404812"/>
                <a:gd name="connsiteX27" fmla="*/ 178118 w 405764"/>
                <a:gd name="connsiteY27" fmla="*/ 404813 h 404812"/>
                <a:gd name="connsiteX28" fmla="*/ 225743 w 405764"/>
                <a:gd name="connsiteY28" fmla="*/ 404813 h 404812"/>
                <a:gd name="connsiteX29" fmla="*/ 246698 w 405764"/>
                <a:gd name="connsiteY29" fmla="*/ 362903 h 404812"/>
                <a:gd name="connsiteX30" fmla="*/ 283845 w 405764"/>
                <a:gd name="connsiteY30" fmla="*/ 347663 h 404812"/>
                <a:gd name="connsiteX31" fmla="*/ 328613 w 405764"/>
                <a:gd name="connsiteY31" fmla="*/ 362903 h 404812"/>
                <a:gd name="connsiteX32" fmla="*/ 362903 w 405764"/>
                <a:gd name="connsiteY32" fmla="*/ 329565 h 404812"/>
                <a:gd name="connsiteX33" fmla="*/ 347663 w 405764"/>
                <a:gd name="connsiteY33" fmla="*/ 284798 h 404812"/>
                <a:gd name="connsiteX34" fmla="*/ 363855 w 405764"/>
                <a:gd name="connsiteY34" fmla="*/ 247650 h 404812"/>
                <a:gd name="connsiteX35" fmla="*/ 405765 w 405764"/>
                <a:gd name="connsiteY35" fmla="*/ 226695 h 404812"/>
                <a:gd name="connsiteX36" fmla="*/ 405765 w 405764"/>
                <a:gd name="connsiteY36" fmla="*/ 179070 h 404812"/>
                <a:gd name="connsiteX37" fmla="*/ 363855 w 405764"/>
                <a:gd name="connsiteY37"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764" h="404812">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solidFill>
              <a:schemeClr val="bg1"/>
            </a:solidFill>
            <a:ln w="9525"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78737F48-4961-4CEE-9BF3-B2C24547F4AD}"/>
                </a:ext>
              </a:extLst>
            </p:cNvPr>
            <p:cNvSpPr/>
            <p:nvPr/>
          </p:nvSpPr>
          <p:spPr>
            <a:xfrm>
              <a:off x="6572721" y="5333496"/>
              <a:ext cx="405765" cy="404812"/>
            </a:xfrm>
            <a:custGeom>
              <a:avLst/>
              <a:gdLst>
                <a:gd name="connsiteX0" fmla="*/ 202883 w 405765"/>
                <a:gd name="connsiteY0" fmla="*/ 274320 h 404812"/>
                <a:gd name="connsiteX1" fmla="*/ 131445 w 405765"/>
                <a:gd name="connsiteY1" fmla="*/ 202882 h 404812"/>
                <a:gd name="connsiteX2" fmla="*/ 202883 w 405765"/>
                <a:gd name="connsiteY2" fmla="*/ 131445 h 404812"/>
                <a:gd name="connsiteX3" fmla="*/ 274320 w 405765"/>
                <a:gd name="connsiteY3" fmla="*/ 202882 h 404812"/>
                <a:gd name="connsiteX4" fmla="*/ 202883 w 405765"/>
                <a:gd name="connsiteY4" fmla="*/ 274320 h 404812"/>
                <a:gd name="connsiteX5" fmla="*/ 202883 w 405765"/>
                <a:gd name="connsiteY5" fmla="*/ 274320 h 404812"/>
                <a:gd name="connsiteX6" fmla="*/ 348615 w 405765"/>
                <a:gd name="connsiteY6" fmla="*/ 120967 h 404812"/>
                <a:gd name="connsiteX7" fmla="*/ 363855 w 405765"/>
                <a:gd name="connsiteY7" fmla="*/ 76200 h 404812"/>
                <a:gd name="connsiteX8" fmla="*/ 329565 w 405765"/>
                <a:gd name="connsiteY8" fmla="*/ 41910 h 404812"/>
                <a:gd name="connsiteX9" fmla="*/ 284798 w 405765"/>
                <a:gd name="connsiteY9" fmla="*/ 57150 h 404812"/>
                <a:gd name="connsiteX10" fmla="*/ 247650 w 405765"/>
                <a:gd name="connsiteY10" fmla="*/ 41910 h 404812"/>
                <a:gd name="connsiteX11" fmla="*/ 226695 w 405765"/>
                <a:gd name="connsiteY11" fmla="*/ 0 h 404812"/>
                <a:gd name="connsiteX12" fmla="*/ 179070 w 405765"/>
                <a:gd name="connsiteY12" fmla="*/ 0 h 404812"/>
                <a:gd name="connsiteX13" fmla="*/ 158115 w 405765"/>
                <a:gd name="connsiteY13" fmla="*/ 41910 h 404812"/>
                <a:gd name="connsiteX14" fmla="*/ 120968 w 405765"/>
                <a:gd name="connsiteY14" fmla="*/ 57150 h 404812"/>
                <a:gd name="connsiteX15" fmla="*/ 76200 w 405765"/>
                <a:gd name="connsiteY15" fmla="*/ 41910 h 404812"/>
                <a:gd name="connsiteX16" fmla="*/ 42863 w 405765"/>
                <a:gd name="connsiteY16" fmla="*/ 75247 h 404812"/>
                <a:gd name="connsiteX17" fmla="*/ 57150 w 405765"/>
                <a:gd name="connsiteY17" fmla="*/ 120015 h 404812"/>
                <a:gd name="connsiteX18" fmla="*/ 41910 w 405765"/>
                <a:gd name="connsiteY18" fmla="*/ 157163 h 404812"/>
                <a:gd name="connsiteX19" fmla="*/ 0 w 405765"/>
                <a:gd name="connsiteY19" fmla="*/ 178117 h 404812"/>
                <a:gd name="connsiteX20" fmla="*/ 0 w 405765"/>
                <a:gd name="connsiteY20" fmla="*/ 225742 h 404812"/>
                <a:gd name="connsiteX21" fmla="*/ 41910 w 405765"/>
                <a:gd name="connsiteY21" fmla="*/ 246698 h 404812"/>
                <a:gd name="connsiteX22" fmla="*/ 57150 w 405765"/>
                <a:gd name="connsiteY22" fmla="*/ 283845 h 404812"/>
                <a:gd name="connsiteX23" fmla="*/ 42863 w 405765"/>
                <a:gd name="connsiteY23" fmla="*/ 328613 h 404812"/>
                <a:gd name="connsiteX24" fmla="*/ 76200 w 405765"/>
                <a:gd name="connsiteY24" fmla="*/ 361950 h 404812"/>
                <a:gd name="connsiteX25" fmla="*/ 120968 w 405765"/>
                <a:gd name="connsiteY25" fmla="*/ 347663 h 404812"/>
                <a:gd name="connsiteX26" fmla="*/ 158115 w 405765"/>
                <a:gd name="connsiteY26" fmla="*/ 362903 h 404812"/>
                <a:gd name="connsiteX27" fmla="*/ 179070 w 405765"/>
                <a:gd name="connsiteY27" fmla="*/ 404813 h 404812"/>
                <a:gd name="connsiteX28" fmla="*/ 226695 w 405765"/>
                <a:gd name="connsiteY28" fmla="*/ 404813 h 404812"/>
                <a:gd name="connsiteX29" fmla="*/ 247650 w 405765"/>
                <a:gd name="connsiteY29" fmla="*/ 362903 h 404812"/>
                <a:gd name="connsiteX30" fmla="*/ 284798 w 405765"/>
                <a:gd name="connsiteY30" fmla="*/ 347663 h 404812"/>
                <a:gd name="connsiteX31" fmla="*/ 329565 w 405765"/>
                <a:gd name="connsiteY31" fmla="*/ 362903 h 404812"/>
                <a:gd name="connsiteX32" fmla="*/ 362903 w 405765"/>
                <a:gd name="connsiteY32" fmla="*/ 328613 h 404812"/>
                <a:gd name="connsiteX33" fmla="*/ 348615 w 405765"/>
                <a:gd name="connsiteY33" fmla="*/ 284798 h 404812"/>
                <a:gd name="connsiteX34" fmla="*/ 363855 w 405765"/>
                <a:gd name="connsiteY34" fmla="*/ 247650 h 404812"/>
                <a:gd name="connsiteX35" fmla="*/ 405765 w 405765"/>
                <a:gd name="connsiteY35" fmla="*/ 226695 h 404812"/>
                <a:gd name="connsiteX36" fmla="*/ 405765 w 405765"/>
                <a:gd name="connsiteY36" fmla="*/ 179070 h 404812"/>
                <a:gd name="connsiteX37" fmla="*/ 363855 w 405765"/>
                <a:gd name="connsiteY37" fmla="*/ 158115 h 404812"/>
                <a:gd name="connsiteX38" fmla="*/ 348615 w 405765"/>
                <a:gd name="connsiteY38" fmla="*/ 120967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5765" h="404812">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solidFill>
              <a:schemeClr val="accent2"/>
            </a:solidFill>
            <a:ln w="9525" cap="flat">
              <a:noFill/>
              <a:prstDash val="solid"/>
              <a:miter/>
            </a:ln>
          </p:spPr>
          <p:txBody>
            <a:bodyPr rtlCol="0" anchor="ctr"/>
            <a:lstStyle/>
            <a:p>
              <a:endParaRPr lang="en-GB"/>
            </a:p>
          </p:txBody>
        </p:sp>
      </p:grpSp>
      <p:sp>
        <p:nvSpPr>
          <p:cNvPr id="4" name="textruta 3">
            <a:extLst>
              <a:ext uri="{FF2B5EF4-FFF2-40B4-BE49-F238E27FC236}">
                <a16:creationId xmlns:a16="http://schemas.microsoft.com/office/drawing/2014/main" id="{38CC573E-6B2D-6B80-78EC-562E6E4EDAB3}"/>
              </a:ext>
            </a:extLst>
          </p:cNvPr>
          <p:cNvSpPr txBox="1"/>
          <p:nvPr/>
        </p:nvSpPr>
        <p:spPr>
          <a:xfrm>
            <a:off x="8664741" y="5560594"/>
            <a:ext cx="12272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sv-SE" dirty="0">
                <a:solidFill>
                  <a:schemeClr val="bg1"/>
                </a:solidFill>
                <a:hlinkClick r:id="rId2">
                  <a:extLst>
                    <a:ext uri="{A12FA001-AC4F-418D-AE19-62706E023703}">
                      <ahyp:hlinkClr xmlns:ahyp="http://schemas.microsoft.com/office/drawing/2018/hyperlinkcolor" val="tx"/>
                    </a:ext>
                  </a:extLst>
                </a:hlinkClick>
              </a:rPr>
              <a:t>GitHub</a:t>
            </a:r>
          </a:p>
        </p:txBody>
      </p:sp>
    </p:spTree>
    <p:extLst>
      <p:ext uri="{BB962C8B-B14F-4D97-AF65-F5344CB8AC3E}">
        <p14:creationId xmlns:p14="http://schemas.microsoft.com/office/powerpoint/2010/main" val="575714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En bild som visar svart, ljus&#10;&#10;Automatiskt genererad beskrivning">
            <a:extLst>
              <a:ext uri="{FF2B5EF4-FFF2-40B4-BE49-F238E27FC236}">
                <a16:creationId xmlns:a16="http://schemas.microsoft.com/office/drawing/2014/main" id="{297D654A-DCC7-4639-9E61-193D548EC7B8}"/>
              </a:ext>
            </a:extLst>
          </p:cNvPr>
          <p:cNvPicPr>
            <a:picLocks noGrp="1" noChangeAspect="1"/>
          </p:cNvPicPr>
          <p:nvPr>
            <p:ph type="pic" sz="quarter" idx="10"/>
          </p:nvPr>
        </p:nvPicPr>
        <p:blipFill>
          <a:blip r:embed="rId2"/>
          <a:srcRect t="219" b="219"/>
          <a:stretch>
            <a:fillRect/>
          </a:stretch>
        </p:blipFill>
        <p:spPr>
          <a:xfrm>
            <a:off x="5303838" y="0"/>
            <a:ext cx="6888162" cy="6858000"/>
          </a:xfrm>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612008" y="3054170"/>
            <a:ext cx="4104382" cy="747897"/>
          </a:xfrm>
        </p:spPr>
        <p:txBody>
          <a:bodyPr/>
          <a:lstStyle/>
          <a:p>
            <a:pPr algn="ctr"/>
            <a:r>
              <a:rPr lang="en-GB" sz="5400"/>
              <a:t>results</a:t>
            </a:r>
            <a:r>
              <a:rPr lang="en-GB" sz="4400"/>
              <a:t> </a:t>
            </a:r>
            <a:endParaRPr lang="en-US" sz="4400">
              <a:solidFill>
                <a:schemeClr val="accent2"/>
              </a:solidFill>
            </a:endParaRPr>
          </a:p>
        </p:txBody>
      </p:sp>
    </p:spTree>
    <p:extLst>
      <p:ext uri="{BB962C8B-B14F-4D97-AF65-F5344CB8AC3E}">
        <p14:creationId xmlns:p14="http://schemas.microsoft.com/office/powerpoint/2010/main" val="2789718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2933" y="2921169"/>
            <a:ext cx="11386134" cy="1015663"/>
          </a:xfrm>
        </p:spPr>
        <p:txBody>
          <a:bodyPr/>
          <a:lstStyle/>
          <a:p>
            <a:r>
              <a:rPr lang="en-GB"/>
              <a:t>EDA - </a:t>
            </a:r>
            <a:r>
              <a:rPr lang="en-GB">
                <a:solidFill>
                  <a:schemeClr val="accent2"/>
                </a:solidFill>
              </a:rPr>
              <a:t>WITH VISUALIZATION</a:t>
            </a:r>
            <a:endParaRPr lang="en-US">
              <a:solidFill>
                <a:schemeClr val="accent2"/>
              </a:solidFill>
            </a:endParaRPr>
          </a:p>
        </p:txBody>
      </p:sp>
    </p:spTree>
    <p:extLst>
      <p:ext uri="{BB962C8B-B14F-4D97-AF65-F5344CB8AC3E}">
        <p14:creationId xmlns:p14="http://schemas.microsoft.com/office/powerpoint/2010/main" val="2832483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a:t>Launch Site VS. FLIGHT NUMBER</a:t>
            </a:r>
            <a:endParaRPr lang="en-US"/>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775408" cy="712287"/>
          </a:xfrm>
        </p:spPr>
        <p:txBody>
          <a:bodyPr vert="horz" lIns="0" tIns="0" rIns="0" bIns="0" rtlCol="0" anchor="t">
            <a:noAutofit/>
          </a:bodyPr>
          <a:lstStyle/>
          <a:p>
            <a:r>
              <a:rPr lang="en-GB" sz="1600"/>
              <a:t>The y axis is the launch site and the x axis is the Flight number. The coulure of the dot represents if it was a success or not.</a:t>
            </a:r>
          </a:p>
          <a:p>
            <a:pPr marL="285750" indent="-285750">
              <a:buFont typeface="Arial" panose="020B0604020202020204" pitchFamily="34" charset="0"/>
              <a:buChar char="•"/>
            </a:pPr>
            <a:endParaRPr lang="en-GB" sz="1600"/>
          </a:p>
          <a:p>
            <a:endParaRPr lang="en-GB" sz="1600"/>
          </a:p>
        </p:txBody>
      </p:sp>
      <p:pic>
        <p:nvPicPr>
          <p:cNvPr id="4" name="Bildobjekt 4">
            <a:extLst>
              <a:ext uri="{FF2B5EF4-FFF2-40B4-BE49-F238E27FC236}">
                <a16:creationId xmlns:a16="http://schemas.microsoft.com/office/drawing/2014/main" id="{776B5BBF-E7DA-52B7-FEC0-9069996494CA}"/>
              </a:ext>
            </a:extLst>
          </p:cNvPr>
          <p:cNvPicPr>
            <a:picLocks noChangeAspect="1"/>
          </p:cNvPicPr>
          <p:nvPr/>
        </p:nvPicPr>
        <p:blipFill>
          <a:blip r:embed="rId2"/>
          <a:stretch>
            <a:fillRect/>
          </a:stretch>
        </p:blipFill>
        <p:spPr>
          <a:xfrm>
            <a:off x="236623" y="2233175"/>
            <a:ext cx="11806987" cy="2680406"/>
          </a:xfrm>
          <a:prstGeom prst="rect">
            <a:avLst/>
          </a:prstGeom>
        </p:spPr>
      </p:pic>
    </p:spTree>
    <p:extLst>
      <p:ext uri="{BB962C8B-B14F-4D97-AF65-F5344CB8AC3E}">
        <p14:creationId xmlns:p14="http://schemas.microsoft.com/office/powerpoint/2010/main" val="1376817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a:t>LAUNCH SITE vs. PAYLOAD MASS</a:t>
            </a:r>
            <a:endParaRPr lang="en-US"/>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6721330" cy="900783"/>
          </a:xfrm>
        </p:spPr>
        <p:txBody>
          <a:bodyPr vert="horz" lIns="0" tIns="0" rIns="0" bIns="0" rtlCol="0" anchor="t">
            <a:noAutofit/>
          </a:bodyPr>
          <a:lstStyle/>
          <a:p>
            <a:r>
              <a:rPr lang="en-GB" sz="1600"/>
              <a:t>In this plot the y axis is the launch site and the x axis is the payload mass. The dots represents if it was a successful launch.</a:t>
            </a:r>
          </a:p>
        </p:txBody>
      </p:sp>
      <p:pic>
        <p:nvPicPr>
          <p:cNvPr id="4" name="Bildobjekt 5">
            <a:extLst>
              <a:ext uri="{FF2B5EF4-FFF2-40B4-BE49-F238E27FC236}">
                <a16:creationId xmlns:a16="http://schemas.microsoft.com/office/drawing/2014/main" id="{29C61481-9928-C90F-3F1A-3CBE4CA9AF5B}"/>
              </a:ext>
            </a:extLst>
          </p:cNvPr>
          <p:cNvPicPr>
            <a:picLocks noChangeAspect="1"/>
          </p:cNvPicPr>
          <p:nvPr/>
        </p:nvPicPr>
        <p:blipFill>
          <a:blip r:embed="rId2"/>
          <a:stretch>
            <a:fillRect/>
          </a:stretch>
        </p:blipFill>
        <p:spPr>
          <a:xfrm>
            <a:off x="156411" y="2578834"/>
            <a:ext cx="11766883" cy="2305921"/>
          </a:xfrm>
          <a:prstGeom prst="rect">
            <a:avLst/>
          </a:prstGeom>
        </p:spPr>
      </p:pic>
    </p:spTree>
    <p:extLst>
      <p:ext uri="{BB962C8B-B14F-4D97-AF65-F5344CB8AC3E}">
        <p14:creationId xmlns:p14="http://schemas.microsoft.com/office/powerpoint/2010/main" val="2664890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a:t>Success Rate vs. Orbit Type</a:t>
            </a:r>
            <a:endParaRPr lang="en-US"/>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376739" y="1231232"/>
            <a:ext cx="9339296" cy="616035"/>
          </a:xfrm>
        </p:spPr>
        <p:txBody>
          <a:bodyPr vert="horz" lIns="0" tIns="0" rIns="0" bIns="0" rtlCol="0" anchor="t">
            <a:noAutofit/>
          </a:bodyPr>
          <a:lstStyle/>
          <a:p>
            <a:r>
              <a:rPr lang="en-GB" sz="1600"/>
              <a:t>The x axis is the launch site and the y axis is the success rate.</a:t>
            </a:r>
            <a:endParaRPr lang="sv-SE"/>
          </a:p>
        </p:txBody>
      </p:sp>
      <p:pic>
        <p:nvPicPr>
          <p:cNvPr id="4" name="Bildobjekt 5">
            <a:extLst>
              <a:ext uri="{FF2B5EF4-FFF2-40B4-BE49-F238E27FC236}">
                <a16:creationId xmlns:a16="http://schemas.microsoft.com/office/drawing/2014/main" id="{ECABA158-E8B1-D28E-CCC3-7447E949B6E5}"/>
              </a:ext>
            </a:extLst>
          </p:cNvPr>
          <p:cNvPicPr>
            <a:picLocks noChangeAspect="1"/>
          </p:cNvPicPr>
          <p:nvPr/>
        </p:nvPicPr>
        <p:blipFill>
          <a:blip r:embed="rId2"/>
          <a:stretch>
            <a:fillRect/>
          </a:stretch>
        </p:blipFill>
        <p:spPr>
          <a:xfrm>
            <a:off x="376990" y="2540669"/>
            <a:ext cx="11562347" cy="2245894"/>
          </a:xfrm>
          <a:prstGeom prst="rect">
            <a:avLst/>
          </a:prstGeom>
        </p:spPr>
      </p:pic>
    </p:spTree>
    <p:extLst>
      <p:ext uri="{BB962C8B-B14F-4D97-AF65-F5344CB8AC3E}">
        <p14:creationId xmlns:p14="http://schemas.microsoft.com/office/powerpoint/2010/main" val="82766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hlinkClick r:id="rId6" action="ppaction://hlinksldjump"/>
            <a:extLst>
              <a:ext uri="{FF2B5EF4-FFF2-40B4-BE49-F238E27FC236}">
                <a16:creationId xmlns:a16="http://schemas.microsoft.com/office/drawing/2014/main" id="{78A5BD09-27BF-4985-9769-14B3FC8052DE}"/>
              </a:ext>
            </a:extLst>
          </p:cNvPr>
          <p:cNvSpPr/>
          <p:nvPr>
            <p:custDataLst>
              <p:tags r:id="rId2"/>
            </p:custDataLst>
          </p:nvPr>
        </p:nvSpPr>
        <p:spPr>
          <a:xfrm>
            <a:off x="1194769" y="4011127"/>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endParaRPr lang="en-US" sz="2400">
              <a:solidFill>
                <a:schemeClr val="bg1"/>
              </a:solidFill>
            </a:endParaRPr>
          </a:p>
        </p:txBody>
      </p:sp>
      <p:sp>
        <p:nvSpPr>
          <p:cNvPr id="4" name="Rectangle 3">
            <a:hlinkClick r:id="rId7" action="ppaction://hlinksldjump"/>
            <a:extLst>
              <a:ext uri="{FF2B5EF4-FFF2-40B4-BE49-F238E27FC236}">
                <a16:creationId xmlns:a16="http://schemas.microsoft.com/office/drawing/2014/main" id="{A7F82AF1-1BE4-44B1-9360-3CD9C691B8C7}"/>
              </a:ext>
            </a:extLst>
          </p:cNvPr>
          <p:cNvSpPr/>
          <p:nvPr>
            <p:custDataLst>
              <p:tags r:id="rId3"/>
            </p:custDataLst>
          </p:nvPr>
        </p:nvSpPr>
        <p:spPr>
          <a:xfrm>
            <a:off x="725537" y="1715651"/>
            <a:ext cx="3491921" cy="2787678"/>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457200" indent="-457200">
              <a:lnSpc>
                <a:spcPct val="150000"/>
              </a:lnSpc>
              <a:spcBef>
                <a:spcPct val="0"/>
              </a:spcBef>
              <a:spcAft>
                <a:spcPct val="0"/>
              </a:spcAft>
              <a:buAutoNum type="arabicParenR"/>
            </a:pPr>
            <a:r>
              <a:rPr lang="en-US" sz="2400">
                <a:solidFill>
                  <a:schemeClr val="bg1"/>
                </a:solidFill>
              </a:rPr>
              <a:t>Executive Summary</a:t>
            </a:r>
            <a:endParaRPr lang="sv-SE">
              <a:solidFill>
                <a:schemeClr val="bg1"/>
              </a:solidFill>
            </a:endParaRPr>
          </a:p>
          <a:p>
            <a:pPr marL="457200" indent="-457200">
              <a:lnSpc>
                <a:spcPct val="150000"/>
              </a:lnSpc>
              <a:spcBef>
                <a:spcPct val="0"/>
              </a:spcBef>
              <a:spcAft>
                <a:spcPct val="0"/>
              </a:spcAft>
              <a:buAutoNum type="arabicParenR"/>
            </a:pPr>
            <a:r>
              <a:rPr lang="en-US" sz="2400">
                <a:solidFill>
                  <a:schemeClr val="bg1"/>
                </a:solidFill>
                <a:ea typeface="+mn-lt"/>
                <a:cs typeface="+mn-lt"/>
              </a:rPr>
              <a:t>Introduction</a:t>
            </a:r>
            <a:endParaRPr lang="en-US">
              <a:solidFill>
                <a:schemeClr val="bg1"/>
              </a:solidFill>
              <a:ea typeface="+mn-lt"/>
              <a:cs typeface="+mn-lt"/>
            </a:endParaRPr>
          </a:p>
          <a:p>
            <a:pPr marL="457200" indent="-457200">
              <a:lnSpc>
                <a:spcPct val="150000"/>
              </a:lnSpc>
              <a:spcBef>
                <a:spcPct val="0"/>
              </a:spcBef>
              <a:spcAft>
                <a:spcPct val="0"/>
              </a:spcAft>
              <a:buAutoNum type="arabicParenR"/>
            </a:pPr>
            <a:r>
              <a:rPr lang="en-US" sz="2400">
                <a:solidFill>
                  <a:schemeClr val="bg1"/>
                </a:solidFill>
                <a:ea typeface="+mn-lt"/>
                <a:cs typeface="+mn-lt"/>
              </a:rPr>
              <a:t>Methodology</a:t>
            </a:r>
            <a:endParaRPr lang="en-US">
              <a:solidFill>
                <a:schemeClr val="bg1"/>
              </a:solidFill>
              <a:ea typeface="+mn-lt"/>
              <a:cs typeface="+mn-lt"/>
            </a:endParaRPr>
          </a:p>
          <a:p>
            <a:pPr marL="457200" indent="-457200">
              <a:lnSpc>
                <a:spcPct val="150000"/>
              </a:lnSpc>
              <a:spcBef>
                <a:spcPct val="0"/>
              </a:spcBef>
              <a:spcAft>
                <a:spcPct val="0"/>
              </a:spcAft>
              <a:buAutoNum type="arabicParenR"/>
            </a:pPr>
            <a:r>
              <a:rPr lang="en-US" sz="2400">
                <a:solidFill>
                  <a:schemeClr val="bg1"/>
                </a:solidFill>
                <a:ea typeface="+mn-lt"/>
                <a:cs typeface="+mn-lt"/>
              </a:rPr>
              <a:t>Results</a:t>
            </a:r>
            <a:endParaRPr lang="en-US">
              <a:solidFill>
                <a:schemeClr val="bg1"/>
              </a:solidFill>
              <a:ea typeface="+mn-lt"/>
              <a:cs typeface="+mn-lt"/>
            </a:endParaRPr>
          </a:p>
          <a:p>
            <a:pPr marL="457200" indent="-457200">
              <a:lnSpc>
                <a:spcPct val="150000"/>
              </a:lnSpc>
              <a:spcBef>
                <a:spcPct val="0"/>
              </a:spcBef>
              <a:spcAft>
                <a:spcPct val="0"/>
              </a:spcAft>
              <a:buAutoNum type="arabicParenR"/>
            </a:pPr>
            <a:r>
              <a:rPr lang="en-US" sz="2400">
                <a:solidFill>
                  <a:schemeClr val="bg1"/>
                </a:solidFill>
                <a:ea typeface="+mn-lt"/>
                <a:cs typeface="+mn-lt"/>
              </a:rPr>
              <a:t>Conclusions</a:t>
            </a:r>
          </a:p>
          <a:p>
            <a:pPr marL="457200" indent="-457200">
              <a:lnSpc>
                <a:spcPct val="150000"/>
              </a:lnSpc>
              <a:spcBef>
                <a:spcPct val="0"/>
              </a:spcBef>
              <a:spcAft>
                <a:spcPct val="0"/>
              </a:spcAft>
              <a:buAutoNum type="arabicParenR"/>
            </a:pPr>
            <a:r>
              <a:rPr lang="en-US" sz="2400">
                <a:solidFill>
                  <a:schemeClr val="bg1"/>
                </a:solidFill>
                <a:ea typeface="+mn-lt"/>
                <a:cs typeface="+mn-lt"/>
              </a:rPr>
              <a:t>Appendix</a:t>
            </a:r>
          </a:p>
          <a:p>
            <a:pPr>
              <a:spcBef>
                <a:spcPct val="0"/>
              </a:spcBef>
              <a:spcAft>
                <a:spcPct val="0"/>
              </a:spcAft>
            </a:pPr>
            <a:endParaRPr lang="en-US" sz="2400">
              <a:solidFill>
                <a:schemeClr val="bg1"/>
              </a:solidFill>
              <a:ea typeface="+mn-lt"/>
              <a:cs typeface="+mn-lt"/>
            </a:endParaRPr>
          </a:p>
        </p:txBody>
      </p:sp>
      <p:sp>
        <p:nvSpPr>
          <p:cNvPr id="2" name="Title 1">
            <a:extLst>
              <a:ext uri="{FF2B5EF4-FFF2-40B4-BE49-F238E27FC236}">
                <a16:creationId xmlns:a16="http://schemas.microsoft.com/office/drawing/2014/main" id="{9DA7942F-E308-45F3-899D-1E7F9E29A512}"/>
              </a:ext>
            </a:extLst>
          </p:cNvPr>
          <p:cNvSpPr>
            <a:spLocks noGrp="1"/>
          </p:cNvSpPr>
          <p:nvPr>
            <p:ph type="title"/>
            <p:custDataLst>
              <p:tags r:id="rId4"/>
            </p:custDataLst>
          </p:nvPr>
        </p:nvSpPr>
        <p:spPr/>
        <p:txBody>
          <a:bodyPr/>
          <a:lstStyle/>
          <a:p>
            <a:r>
              <a:rPr lang="en-US"/>
              <a:t>OUTLINE</a:t>
            </a:r>
          </a:p>
        </p:txBody>
      </p:sp>
    </p:spTree>
    <p:custDataLst>
      <p:tags r:id="rId1"/>
    </p:custDataLst>
    <p:extLst>
      <p:ext uri="{BB962C8B-B14F-4D97-AF65-F5344CB8AC3E}">
        <p14:creationId xmlns:p14="http://schemas.microsoft.com/office/powerpoint/2010/main" val="1719766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a:t>Orbit Type vs. flight number</a:t>
            </a:r>
            <a:endParaRPr lang="en-US"/>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838288" cy="1979614"/>
          </a:xfrm>
        </p:spPr>
        <p:txBody>
          <a:bodyPr vert="horz" lIns="0" tIns="0" rIns="0" bIns="0" rtlCol="0" anchor="t">
            <a:noAutofit/>
          </a:bodyPr>
          <a:lstStyle/>
          <a:p>
            <a:r>
              <a:rPr lang="en-GB" sz="1600"/>
              <a:t>The x axis is the flight number and the y axis is the orbit type. The coulure of the dots represents if it was a success.</a:t>
            </a:r>
            <a:endParaRPr lang="sv-SE"/>
          </a:p>
          <a:p>
            <a:pPr marL="285750" indent="-285750">
              <a:buFont typeface="Arial" panose="020B0604020202020204" pitchFamily="34" charset="0"/>
              <a:buChar char="•"/>
            </a:pPr>
            <a:endParaRPr lang="en-GB" sz="1600"/>
          </a:p>
          <a:p>
            <a:endParaRPr lang="en-GB" sz="1600"/>
          </a:p>
        </p:txBody>
      </p:sp>
      <p:pic>
        <p:nvPicPr>
          <p:cNvPr id="4" name="Bildobjekt 5">
            <a:extLst>
              <a:ext uri="{FF2B5EF4-FFF2-40B4-BE49-F238E27FC236}">
                <a16:creationId xmlns:a16="http://schemas.microsoft.com/office/drawing/2014/main" id="{61F7848A-E2DC-90C1-0E7A-36B10C6B2B43}"/>
              </a:ext>
            </a:extLst>
          </p:cNvPr>
          <p:cNvPicPr>
            <a:picLocks noChangeAspect="1"/>
          </p:cNvPicPr>
          <p:nvPr/>
        </p:nvPicPr>
        <p:blipFill>
          <a:blip r:embed="rId2"/>
          <a:stretch>
            <a:fillRect/>
          </a:stretch>
        </p:blipFill>
        <p:spPr>
          <a:xfrm>
            <a:off x="216569" y="2531623"/>
            <a:ext cx="11710736" cy="2292060"/>
          </a:xfrm>
          <a:prstGeom prst="rect">
            <a:avLst/>
          </a:prstGeom>
        </p:spPr>
      </p:pic>
    </p:spTree>
    <p:extLst>
      <p:ext uri="{BB962C8B-B14F-4D97-AF65-F5344CB8AC3E}">
        <p14:creationId xmlns:p14="http://schemas.microsoft.com/office/powerpoint/2010/main" val="2702910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a:t>ORBIT TYPE VS. PAYLOAD MASS</a:t>
            </a:r>
            <a:endParaRPr lang="en-US"/>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673312" cy="880729"/>
          </a:xfrm>
        </p:spPr>
        <p:txBody>
          <a:bodyPr vert="horz" lIns="0" tIns="0" rIns="0" bIns="0" rtlCol="0" anchor="t">
            <a:noAutofit/>
          </a:bodyPr>
          <a:lstStyle/>
          <a:p>
            <a:r>
              <a:rPr lang="en-GB" sz="1600">
                <a:ea typeface="+mn-lt"/>
                <a:cs typeface="+mn-lt"/>
              </a:rPr>
              <a:t>The x axis is the payload mass and the y axis is the orbit type. The coulure of the dots represents if it was a success.</a:t>
            </a:r>
            <a:endParaRPr lang="sv-SE">
              <a:ea typeface="+mn-lt"/>
              <a:cs typeface="+mn-lt"/>
            </a:endParaRPr>
          </a:p>
          <a:p>
            <a:endParaRPr lang="en-GB" sz="1600"/>
          </a:p>
        </p:txBody>
      </p:sp>
      <p:pic>
        <p:nvPicPr>
          <p:cNvPr id="4" name="Bildobjekt 4">
            <a:extLst>
              <a:ext uri="{FF2B5EF4-FFF2-40B4-BE49-F238E27FC236}">
                <a16:creationId xmlns:a16="http://schemas.microsoft.com/office/drawing/2014/main" id="{01B3962B-C19A-A06E-210A-E4A08EFC13B5}"/>
              </a:ext>
            </a:extLst>
          </p:cNvPr>
          <p:cNvPicPr>
            <a:picLocks noChangeAspect="1"/>
          </p:cNvPicPr>
          <p:nvPr/>
        </p:nvPicPr>
        <p:blipFill>
          <a:blip r:embed="rId2"/>
          <a:stretch>
            <a:fillRect/>
          </a:stretch>
        </p:blipFill>
        <p:spPr>
          <a:xfrm>
            <a:off x="405064" y="2542376"/>
            <a:ext cx="11578389" cy="2270552"/>
          </a:xfrm>
          <a:prstGeom prst="rect">
            <a:avLst/>
          </a:prstGeom>
        </p:spPr>
      </p:pic>
    </p:spTree>
    <p:extLst>
      <p:ext uri="{BB962C8B-B14F-4D97-AF65-F5344CB8AC3E}">
        <p14:creationId xmlns:p14="http://schemas.microsoft.com/office/powerpoint/2010/main" val="914715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a:t>Launch Success Yearly Trend</a:t>
            </a:r>
            <a:endParaRPr lang="en-US"/>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8823" y="1447800"/>
            <a:ext cx="8507665" cy="2051803"/>
          </a:xfrm>
        </p:spPr>
        <p:txBody>
          <a:bodyPr vert="horz" lIns="0" tIns="0" rIns="0" bIns="0" rtlCol="0" anchor="t">
            <a:noAutofit/>
          </a:bodyPr>
          <a:lstStyle/>
          <a:p>
            <a:r>
              <a:rPr lang="en-GB" sz="1600">
                <a:ea typeface="+mn-lt"/>
                <a:cs typeface="+mn-lt"/>
              </a:rPr>
              <a:t>The x axis is the date and the y axis is the success rate.</a:t>
            </a:r>
            <a:endParaRPr lang="sv-SE">
              <a:ea typeface="+mn-lt"/>
              <a:cs typeface="+mn-lt"/>
            </a:endParaRPr>
          </a:p>
        </p:txBody>
      </p:sp>
      <p:pic>
        <p:nvPicPr>
          <p:cNvPr id="4" name="Bildobjekt 5">
            <a:extLst>
              <a:ext uri="{FF2B5EF4-FFF2-40B4-BE49-F238E27FC236}">
                <a16:creationId xmlns:a16="http://schemas.microsoft.com/office/drawing/2014/main" id="{610E4DB0-4077-D096-BB79-2A6262EA1D9E}"/>
              </a:ext>
            </a:extLst>
          </p:cNvPr>
          <p:cNvPicPr>
            <a:picLocks noChangeAspect="1"/>
          </p:cNvPicPr>
          <p:nvPr/>
        </p:nvPicPr>
        <p:blipFill>
          <a:blip r:embed="rId2"/>
          <a:stretch>
            <a:fillRect/>
          </a:stretch>
        </p:blipFill>
        <p:spPr>
          <a:xfrm>
            <a:off x="304800" y="2524051"/>
            <a:ext cx="11578389" cy="2331268"/>
          </a:xfrm>
          <a:prstGeom prst="rect">
            <a:avLst/>
          </a:prstGeom>
        </p:spPr>
      </p:pic>
    </p:spTree>
    <p:extLst>
      <p:ext uri="{BB962C8B-B14F-4D97-AF65-F5344CB8AC3E}">
        <p14:creationId xmlns:p14="http://schemas.microsoft.com/office/powerpoint/2010/main" val="4233032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2933" y="2921169"/>
            <a:ext cx="11386134" cy="1015663"/>
          </a:xfrm>
        </p:spPr>
        <p:txBody>
          <a:bodyPr/>
          <a:lstStyle/>
          <a:p>
            <a:r>
              <a:rPr lang="en-GB"/>
              <a:t>EDA - </a:t>
            </a:r>
            <a:r>
              <a:rPr lang="en-GB">
                <a:solidFill>
                  <a:schemeClr val="accent2"/>
                </a:solidFill>
              </a:rPr>
              <a:t>WITH SQL</a:t>
            </a:r>
            <a:endParaRPr lang="en-US">
              <a:solidFill>
                <a:schemeClr val="accent2"/>
              </a:solidFill>
            </a:endParaRPr>
          </a:p>
        </p:txBody>
      </p:sp>
    </p:spTree>
    <p:extLst>
      <p:ext uri="{BB962C8B-B14F-4D97-AF65-F5344CB8AC3E}">
        <p14:creationId xmlns:p14="http://schemas.microsoft.com/office/powerpoint/2010/main" val="1951719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a:t>All Launch Site Names</a:t>
            </a:r>
            <a:endParaRPr lang="en-US"/>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4" y="1447800"/>
            <a:ext cx="11382374" cy="4951413"/>
          </a:xfrm>
        </p:spPr>
        <p:txBody>
          <a:bodyPr vert="horz" lIns="0" tIns="0" rIns="0" bIns="0" rtlCol="0" anchor="t">
            <a:noAutofit/>
          </a:bodyPr>
          <a:lstStyle/>
          <a:p>
            <a:r>
              <a:rPr lang="en-GB" b="1">
                <a:ea typeface="+mn-lt"/>
                <a:cs typeface="+mn-lt"/>
              </a:rPr>
              <a:t>Display the names of the unique launch sites  in the space mission</a:t>
            </a:r>
            <a:endParaRPr lang="sv-SE"/>
          </a:p>
          <a:p>
            <a:endParaRPr lang="en-GB"/>
          </a:p>
          <a:p>
            <a:endParaRPr lang="en-GB"/>
          </a:p>
          <a:p>
            <a:endParaRPr lang="en-GB"/>
          </a:p>
          <a:p>
            <a:endParaRPr lang="en-GB"/>
          </a:p>
          <a:p>
            <a:endParaRPr lang="en-GB"/>
          </a:p>
          <a:p>
            <a:endParaRPr lang="en-GB"/>
          </a:p>
          <a:p>
            <a:endParaRPr lang="en-GB"/>
          </a:p>
          <a:p>
            <a:endParaRPr lang="en-GB"/>
          </a:p>
          <a:p>
            <a:endParaRPr lang="en-GB"/>
          </a:p>
          <a:p>
            <a:endParaRPr lang="en-GB"/>
          </a:p>
          <a:p>
            <a:endParaRPr lang="en-GB"/>
          </a:p>
          <a:p>
            <a:r>
              <a:rPr lang="en-GB"/>
              <a:t> </a:t>
            </a:r>
            <a:r>
              <a:rPr lang="en-GB">
                <a:solidFill>
                  <a:srgbClr val="61AFEF"/>
                </a:solidFill>
                <a:latin typeface="Consolas"/>
              </a:rPr>
              <a:t>DISTINCT </a:t>
            </a:r>
            <a:r>
              <a:rPr lang="en-GB"/>
              <a:t>returns all unique values in </a:t>
            </a:r>
            <a:r>
              <a:rPr lang="en-GB">
                <a:solidFill>
                  <a:srgbClr val="FFFFFF"/>
                </a:solidFill>
                <a:latin typeface="Ubuntu"/>
              </a:rPr>
              <a:t>the </a:t>
            </a:r>
            <a:r>
              <a:rPr lang="en-GB">
                <a:solidFill>
                  <a:srgbClr val="D69D68"/>
                </a:solidFill>
                <a:latin typeface="Consolas"/>
              </a:rPr>
              <a:t>LAUNCH_SITE</a:t>
            </a:r>
            <a:r>
              <a:rPr lang="en-GB"/>
              <a:t> column from </a:t>
            </a:r>
            <a:r>
              <a:rPr lang="en-GB">
                <a:solidFill>
                  <a:srgbClr val="D69D68"/>
                </a:solidFill>
                <a:latin typeface="Consolas"/>
              </a:rPr>
              <a:t>SPACEXTBL</a:t>
            </a:r>
            <a:r>
              <a:rPr lang="en-GB"/>
              <a:t> table.</a:t>
            </a:r>
          </a:p>
        </p:txBody>
      </p:sp>
      <p:pic>
        <p:nvPicPr>
          <p:cNvPr id="7" name="Picture 6" descr="En bild som visar text&#10;&#10;Automatiskt genererad beskrivning">
            <a:extLst>
              <a:ext uri="{FF2B5EF4-FFF2-40B4-BE49-F238E27FC236}">
                <a16:creationId xmlns:a16="http://schemas.microsoft.com/office/drawing/2014/main" id="{F37ED244-1CA2-4FC0-A950-0A159CC785C2}"/>
              </a:ext>
            </a:extLst>
          </p:cNvPr>
          <p:cNvPicPr>
            <a:picLocks noChangeAspect="1"/>
          </p:cNvPicPr>
          <p:nvPr/>
        </p:nvPicPr>
        <p:blipFill>
          <a:blip r:embed="rId2"/>
          <a:srcRect t="2858" b="2858"/>
          <a:stretch>
            <a:fillRect/>
          </a:stretch>
        </p:blipFill>
        <p:spPr>
          <a:xfrm>
            <a:off x="9547648" y="2371210"/>
            <a:ext cx="1946771" cy="2276003"/>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1" name="Arrow: Right 10">
            <a:extLst>
              <a:ext uri="{FF2B5EF4-FFF2-40B4-BE49-F238E27FC236}">
                <a16:creationId xmlns:a16="http://schemas.microsoft.com/office/drawing/2014/main" id="{1C53322C-9E51-4115-A482-EF76877B1F6F}"/>
              </a:ext>
            </a:extLst>
          </p:cNvPr>
          <p:cNvSpPr/>
          <p:nvPr/>
        </p:nvSpPr>
        <p:spPr>
          <a:xfrm>
            <a:off x="8027626" y="3190695"/>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err="1"/>
          </a:p>
        </p:txBody>
      </p:sp>
      <p:pic>
        <p:nvPicPr>
          <p:cNvPr id="4" name="Bildobjekt 4">
            <a:extLst>
              <a:ext uri="{FF2B5EF4-FFF2-40B4-BE49-F238E27FC236}">
                <a16:creationId xmlns:a16="http://schemas.microsoft.com/office/drawing/2014/main" id="{B535A3E5-C6C6-DA75-5C7A-8C62A20DBE02}"/>
              </a:ext>
            </a:extLst>
          </p:cNvPr>
          <p:cNvPicPr>
            <a:picLocks noChangeAspect="1"/>
          </p:cNvPicPr>
          <p:nvPr/>
        </p:nvPicPr>
        <p:blipFill>
          <a:blip r:embed="rId3"/>
          <a:stretch>
            <a:fillRect/>
          </a:stretch>
        </p:blipFill>
        <p:spPr>
          <a:xfrm>
            <a:off x="1086852" y="3052077"/>
            <a:ext cx="6605336" cy="801973"/>
          </a:xfrm>
          <a:prstGeom prst="rect">
            <a:avLst/>
          </a:prstGeom>
        </p:spPr>
      </p:pic>
    </p:spTree>
    <p:extLst>
      <p:ext uri="{BB962C8B-B14F-4D97-AF65-F5344CB8AC3E}">
        <p14:creationId xmlns:p14="http://schemas.microsoft.com/office/powerpoint/2010/main" val="1928018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a:t>Launch Site Names Begin with 'CCA'</a:t>
            </a:r>
            <a:endParaRPr lang="en-US"/>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324603" y="1447800"/>
            <a:ext cx="10604081" cy="4951413"/>
          </a:xfrm>
        </p:spPr>
        <p:txBody>
          <a:bodyPr vert="horz" lIns="0" tIns="0" rIns="0" bIns="0" rtlCol="0" anchor="t">
            <a:noAutofit/>
          </a:bodyPr>
          <a:lstStyle/>
          <a:p>
            <a:r>
              <a:rPr lang="en-GB" b="1">
                <a:ea typeface="+mn-lt"/>
                <a:cs typeface="+mn-lt"/>
              </a:rPr>
              <a:t>Display 5 records where launch sites begin with the string 'CCA'</a:t>
            </a:r>
            <a:endParaRPr lang="sv-SE"/>
          </a:p>
          <a:p>
            <a:endParaRPr lang="en-GB"/>
          </a:p>
          <a:p>
            <a:endParaRPr lang="en-GB"/>
          </a:p>
          <a:p>
            <a:endParaRPr lang="en-GB"/>
          </a:p>
          <a:p>
            <a:endParaRPr lang="en-GB"/>
          </a:p>
          <a:p>
            <a:endParaRPr lang="en-GB"/>
          </a:p>
          <a:p>
            <a:endParaRPr lang="en-GB"/>
          </a:p>
          <a:p>
            <a:endParaRPr lang="en-GB"/>
          </a:p>
          <a:p>
            <a:endParaRPr lang="en-GB"/>
          </a:p>
          <a:p>
            <a:endParaRPr lang="en-GB"/>
          </a:p>
          <a:p>
            <a:endParaRPr lang="en-GB"/>
          </a:p>
          <a:p>
            <a:r>
              <a:rPr lang="en-GB">
                <a:solidFill>
                  <a:srgbClr val="61AFEF"/>
                </a:solidFill>
                <a:latin typeface="Consolas"/>
              </a:rPr>
              <a:t>LIMIT 5</a:t>
            </a:r>
            <a:r>
              <a:rPr lang="en-GB"/>
              <a:t> gives only 5 rows, and </a:t>
            </a:r>
            <a:r>
              <a:rPr lang="en-GB">
                <a:solidFill>
                  <a:srgbClr val="61AFEF"/>
                </a:solidFill>
                <a:latin typeface="Consolas"/>
              </a:rPr>
              <a:t>LIKE</a:t>
            </a:r>
            <a:r>
              <a:rPr lang="en-GB"/>
              <a:t> </a:t>
            </a:r>
            <a:r>
              <a:rPr lang="en-GB">
                <a:solidFill>
                  <a:srgbClr val="789865"/>
                </a:solidFill>
                <a:latin typeface="Consolas"/>
              </a:rPr>
              <a:t>‘CCA%’ </a:t>
            </a:r>
            <a:r>
              <a:rPr lang="en-GB"/>
              <a:t>is used to only give </a:t>
            </a:r>
            <a:r>
              <a:rPr lang="en-GB">
                <a:ea typeface="+mn-lt"/>
                <a:cs typeface="+mn-lt"/>
              </a:rPr>
              <a:t>string values beginning with ‘CCA’.</a:t>
            </a:r>
            <a:r>
              <a:rPr lang="en-GB"/>
              <a:t> </a:t>
            </a:r>
          </a:p>
          <a:p>
            <a:endParaRPr lang="en-GB"/>
          </a:p>
        </p:txBody>
      </p:sp>
      <p:sp>
        <p:nvSpPr>
          <p:cNvPr id="11" name="Arrow: Right 10">
            <a:extLst>
              <a:ext uri="{FF2B5EF4-FFF2-40B4-BE49-F238E27FC236}">
                <a16:creationId xmlns:a16="http://schemas.microsoft.com/office/drawing/2014/main" id="{F4AC64F1-8C9D-4DBB-8A19-981829822467}"/>
              </a:ext>
            </a:extLst>
          </p:cNvPr>
          <p:cNvSpPr/>
          <p:nvPr/>
        </p:nvSpPr>
        <p:spPr>
          <a:xfrm rot="5400000">
            <a:off x="5605268" y="3423305"/>
            <a:ext cx="545272" cy="396401"/>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err="1"/>
          </a:p>
        </p:txBody>
      </p:sp>
      <p:pic>
        <p:nvPicPr>
          <p:cNvPr id="4" name="Bildobjekt 5" descr="En bild som visar text&#10;&#10;Automatiskt genererad beskrivning">
            <a:extLst>
              <a:ext uri="{FF2B5EF4-FFF2-40B4-BE49-F238E27FC236}">
                <a16:creationId xmlns:a16="http://schemas.microsoft.com/office/drawing/2014/main" id="{49D8681A-83C2-8586-F14F-D5AB5234B410}"/>
              </a:ext>
            </a:extLst>
          </p:cNvPr>
          <p:cNvPicPr>
            <a:picLocks noChangeAspect="1"/>
          </p:cNvPicPr>
          <p:nvPr/>
        </p:nvPicPr>
        <p:blipFill>
          <a:blip r:embed="rId2"/>
          <a:stretch>
            <a:fillRect/>
          </a:stretch>
        </p:blipFill>
        <p:spPr>
          <a:xfrm>
            <a:off x="2241884" y="2320328"/>
            <a:ext cx="7271084" cy="749490"/>
          </a:xfrm>
          <a:prstGeom prst="rect">
            <a:avLst/>
          </a:prstGeom>
        </p:spPr>
      </p:pic>
      <p:pic>
        <p:nvPicPr>
          <p:cNvPr id="6" name="Bildobjekt 7">
            <a:extLst>
              <a:ext uri="{FF2B5EF4-FFF2-40B4-BE49-F238E27FC236}">
                <a16:creationId xmlns:a16="http://schemas.microsoft.com/office/drawing/2014/main" id="{B60A755E-EFBA-ED7D-B6C4-4133FA35C3FD}"/>
              </a:ext>
            </a:extLst>
          </p:cNvPr>
          <p:cNvPicPr>
            <a:picLocks noChangeAspect="1"/>
          </p:cNvPicPr>
          <p:nvPr/>
        </p:nvPicPr>
        <p:blipFill>
          <a:blip r:embed="rId3"/>
          <a:stretch>
            <a:fillRect/>
          </a:stretch>
        </p:blipFill>
        <p:spPr>
          <a:xfrm>
            <a:off x="874294" y="4063781"/>
            <a:ext cx="10010273" cy="1313216"/>
          </a:xfrm>
          <a:prstGeom prst="rect">
            <a:avLst/>
          </a:prstGeom>
        </p:spPr>
      </p:pic>
    </p:spTree>
    <p:extLst>
      <p:ext uri="{BB962C8B-B14F-4D97-AF65-F5344CB8AC3E}">
        <p14:creationId xmlns:p14="http://schemas.microsoft.com/office/powerpoint/2010/main" val="872559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a:t>Total Payload Mass</a:t>
            </a:r>
            <a:endParaRPr lang="en-US"/>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vert="horz" lIns="0" tIns="0" rIns="0" bIns="0" rtlCol="0" anchor="t">
            <a:noAutofit/>
          </a:bodyPr>
          <a:lstStyle/>
          <a:p>
            <a:r>
              <a:rPr lang="en-GB" b="1">
                <a:ea typeface="+mn-lt"/>
                <a:cs typeface="+mn-lt"/>
              </a:rPr>
              <a:t>Display the total payload mass carried by boosters launched by NASA (CRS)</a:t>
            </a:r>
            <a:endParaRPr lang="sv-SE"/>
          </a:p>
          <a:p>
            <a:endParaRPr lang="en-GB" b="1"/>
          </a:p>
          <a:p>
            <a:endParaRPr lang="en-GB"/>
          </a:p>
          <a:p>
            <a:endParaRPr lang="en-GB"/>
          </a:p>
          <a:p>
            <a:endParaRPr lang="en-GB"/>
          </a:p>
          <a:p>
            <a:endParaRPr lang="en-GB"/>
          </a:p>
          <a:p>
            <a:endParaRPr lang="en-GB"/>
          </a:p>
          <a:p>
            <a:endParaRPr lang="en-GB"/>
          </a:p>
          <a:p>
            <a:endParaRPr lang="en-GB"/>
          </a:p>
          <a:p>
            <a:r>
              <a:rPr lang="en-GB">
                <a:solidFill>
                  <a:srgbClr val="61AFEF"/>
                </a:solidFill>
                <a:latin typeface="Consolas"/>
              </a:rPr>
              <a:t>SUM</a:t>
            </a:r>
            <a:r>
              <a:rPr lang="en-GB"/>
              <a:t> is used to summarize the </a:t>
            </a:r>
            <a:r>
              <a:rPr lang="en-GB">
                <a:solidFill>
                  <a:srgbClr val="FFFFFF"/>
                </a:solidFill>
                <a:latin typeface="Ubuntu"/>
              </a:rPr>
              <a:t>numeric values of the </a:t>
            </a:r>
            <a:r>
              <a:rPr lang="en-GB">
                <a:solidFill>
                  <a:srgbClr val="D69D68"/>
                </a:solidFill>
                <a:latin typeface="Consolas"/>
              </a:rPr>
              <a:t>LAUNCH</a:t>
            </a:r>
            <a:r>
              <a:rPr lang="en-GB"/>
              <a:t> column, and the </a:t>
            </a:r>
            <a:r>
              <a:rPr lang="en-GB">
                <a:solidFill>
                  <a:srgbClr val="61AFEF"/>
                </a:solidFill>
                <a:latin typeface="Consolas"/>
              </a:rPr>
              <a:t>WHERE</a:t>
            </a:r>
            <a:r>
              <a:rPr lang="en-GB"/>
              <a:t> filters the results to only boosters from NASA (CRS).</a:t>
            </a:r>
          </a:p>
          <a:p>
            <a:endParaRPr lang="en-GB"/>
          </a:p>
          <a:p>
            <a:endParaRPr lang="en-GB"/>
          </a:p>
          <a:p>
            <a:endParaRPr lang="en-GB"/>
          </a:p>
          <a:p>
            <a:endParaRPr lang="en-GB"/>
          </a:p>
          <a:p>
            <a:endParaRPr lang="en-GB"/>
          </a:p>
          <a:p>
            <a:endParaRPr lang="en-GB"/>
          </a:p>
        </p:txBody>
      </p:sp>
      <p:pic>
        <p:nvPicPr>
          <p:cNvPr id="11" name="Picture 10" descr="En bild som visar text&#10;&#10;Automatiskt genererad beskrivning">
            <a:extLst>
              <a:ext uri="{FF2B5EF4-FFF2-40B4-BE49-F238E27FC236}">
                <a16:creationId xmlns:a16="http://schemas.microsoft.com/office/drawing/2014/main" id="{702038D2-65BB-44EC-A438-BB9B2605B173}"/>
              </a:ext>
            </a:extLst>
          </p:cNvPr>
          <p:cNvPicPr>
            <a:picLocks noChangeAspect="1"/>
          </p:cNvPicPr>
          <p:nvPr/>
        </p:nvPicPr>
        <p:blipFill>
          <a:blip r:embed="rId2"/>
          <a:srcRect t="12264" b="12264"/>
          <a:stretch>
            <a:fillRect/>
          </a:stretch>
        </p:blipFill>
        <p:spPr>
          <a:xfrm>
            <a:off x="8767692" y="3012247"/>
            <a:ext cx="2141190" cy="8253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3" name="Arrow: Right 12">
            <a:extLst>
              <a:ext uri="{FF2B5EF4-FFF2-40B4-BE49-F238E27FC236}">
                <a16:creationId xmlns:a16="http://schemas.microsoft.com/office/drawing/2014/main" id="{5D85504F-EB95-434D-BFDE-57EEB165C10F}"/>
              </a:ext>
            </a:extLst>
          </p:cNvPr>
          <p:cNvSpPr/>
          <p:nvPr/>
        </p:nvSpPr>
        <p:spPr>
          <a:xfrm>
            <a:off x="6992911"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err="1"/>
          </a:p>
        </p:txBody>
      </p:sp>
      <p:pic>
        <p:nvPicPr>
          <p:cNvPr id="4" name="Bildobjekt 4" descr="En bild som visar text&#10;&#10;Automatiskt genererad beskrivning">
            <a:extLst>
              <a:ext uri="{FF2B5EF4-FFF2-40B4-BE49-F238E27FC236}">
                <a16:creationId xmlns:a16="http://schemas.microsoft.com/office/drawing/2014/main" id="{59E599BC-DE60-8091-89B0-0CDFB212EFE5}"/>
              </a:ext>
            </a:extLst>
          </p:cNvPr>
          <p:cNvPicPr>
            <a:picLocks noChangeAspect="1"/>
          </p:cNvPicPr>
          <p:nvPr/>
        </p:nvPicPr>
        <p:blipFill>
          <a:blip r:embed="rId3"/>
          <a:stretch>
            <a:fillRect/>
          </a:stretch>
        </p:blipFill>
        <p:spPr>
          <a:xfrm>
            <a:off x="922421" y="3265174"/>
            <a:ext cx="5390147" cy="319629"/>
          </a:xfrm>
          <a:prstGeom prst="rect">
            <a:avLst/>
          </a:prstGeom>
        </p:spPr>
      </p:pic>
    </p:spTree>
    <p:extLst>
      <p:ext uri="{BB962C8B-B14F-4D97-AF65-F5344CB8AC3E}">
        <p14:creationId xmlns:p14="http://schemas.microsoft.com/office/powerpoint/2010/main" val="111679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a:t>Average Payload Mass by F9 v1.1</a:t>
            </a:r>
            <a:endParaRPr lang="en-US"/>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vert="horz" lIns="0" tIns="0" rIns="0" bIns="0" rtlCol="0" anchor="t">
            <a:noAutofit/>
          </a:bodyPr>
          <a:lstStyle/>
          <a:p>
            <a:r>
              <a:rPr lang="en-GB" b="1">
                <a:ea typeface="+mn-lt"/>
                <a:cs typeface="+mn-lt"/>
              </a:rPr>
              <a:t>Display average payload mass carried by booster version F9 v1.1</a:t>
            </a:r>
            <a:endParaRPr lang="sv-SE" b="1">
              <a:ea typeface="+mn-lt"/>
              <a:cs typeface="+mn-lt"/>
            </a:endParaRPr>
          </a:p>
          <a:p>
            <a:endParaRPr lang="en-GB"/>
          </a:p>
          <a:p>
            <a:endParaRPr lang="en-GB"/>
          </a:p>
          <a:p>
            <a:endParaRPr lang="en-GB"/>
          </a:p>
          <a:p>
            <a:endParaRPr lang="en-GB"/>
          </a:p>
          <a:p>
            <a:endParaRPr lang="en-GB"/>
          </a:p>
          <a:p>
            <a:endParaRPr lang="en-GB"/>
          </a:p>
          <a:p>
            <a:endParaRPr lang="en-GB"/>
          </a:p>
          <a:p>
            <a:endParaRPr lang="en-GB"/>
          </a:p>
          <a:p>
            <a:r>
              <a:rPr lang="en-GB">
                <a:solidFill>
                  <a:srgbClr val="61AFEF"/>
                </a:solidFill>
                <a:latin typeface="Consolas"/>
              </a:rPr>
              <a:t>AVG</a:t>
            </a:r>
            <a:r>
              <a:rPr lang="en-GB"/>
              <a:t> gives the average of the </a:t>
            </a:r>
            <a:r>
              <a:rPr lang="en-GB">
                <a:solidFill>
                  <a:srgbClr val="D69D68"/>
                </a:solidFill>
                <a:latin typeface="Consolas"/>
              </a:rPr>
              <a:t>PAYLOAD_MASS__KG_</a:t>
            </a:r>
            <a:r>
              <a:rPr lang="en-GB">
                <a:solidFill>
                  <a:srgbClr val="D69D68"/>
                </a:solidFill>
                <a:latin typeface="+mj-lt"/>
              </a:rPr>
              <a:t> </a:t>
            </a:r>
            <a:r>
              <a:rPr lang="en-GB"/>
              <a:t>column, </a:t>
            </a:r>
            <a:r>
              <a:rPr lang="en-GB">
                <a:solidFill>
                  <a:srgbClr val="61AFEF"/>
                </a:solidFill>
                <a:latin typeface="Consolas"/>
              </a:rPr>
              <a:t>WHERE</a:t>
            </a:r>
            <a:r>
              <a:rPr lang="en-GB">
                <a:solidFill>
                  <a:srgbClr val="61AFEF"/>
                </a:solidFill>
              </a:rPr>
              <a:t> </a:t>
            </a:r>
            <a:r>
              <a:rPr lang="en-GB"/>
              <a:t>only selects results of the F9 v1.1 booster version.</a:t>
            </a:r>
          </a:p>
          <a:p>
            <a:endParaRPr lang="en-GB"/>
          </a:p>
        </p:txBody>
      </p:sp>
      <p:pic>
        <p:nvPicPr>
          <p:cNvPr id="9" name="Picture 8" descr="En bild som visar text&#10;&#10;Automatiskt genererad beskrivning">
            <a:extLst>
              <a:ext uri="{FF2B5EF4-FFF2-40B4-BE49-F238E27FC236}">
                <a16:creationId xmlns:a16="http://schemas.microsoft.com/office/drawing/2014/main" id="{66076630-D089-4035-BE64-B1AC97D7C1C6}"/>
              </a:ext>
            </a:extLst>
          </p:cNvPr>
          <p:cNvPicPr>
            <a:picLocks noChangeAspect="1"/>
          </p:cNvPicPr>
          <p:nvPr/>
        </p:nvPicPr>
        <p:blipFill>
          <a:blip r:embed="rId2"/>
          <a:srcRect t="11986" b="11986"/>
          <a:stretch>
            <a:fillRect/>
          </a:stretch>
        </p:blipFill>
        <p:spPr>
          <a:xfrm>
            <a:off x="9554161" y="3053285"/>
            <a:ext cx="2217349" cy="77499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2" name="Arrow: Right 11">
            <a:extLst>
              <a:ext uri="{FF2B5EF4-FFF2-40B4-BE49-F238E27FC236}">
                <a16:creationId xmlns:a16="http://schemas.microsoft.com/office/drawing/2014/main" id="{801B4DEE-B97E-4921-9A67-9F2D2730D05E}"/>
              </a:ext>
            </a:extLst>
          </p:cNvPr>
          <p:cNvSpPr/>
          <p:nvPr/>
        </p:nvSpPr>
        <p:spPr>
          <a:xfrm>
            <a:off x="8448732" y="3190694"/>
            <a:ext cx="866114" cy="47661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err="1"/>
          </a:p>
        </p:txBody>
      </p:sp>
      <p:pic>
        <p:nvPicPr>
          <p:cNvPr id="4" name="Bildobjekt 4" descr="En bild som visar text&#10;&#10;Automatiskt genererad beskrivning">
            <a:extLst>
              <a:ext uri="{FF2B5EF4-FFF2-40B4-BE49-F238E27FC236}">
                <a16:creationId xmlns:a16="http://schemas.microsoft.com/office/drawing/2014/main" id="{E67D0D15-EDA4-0E75-E29D-B7AE7D4AFEB9}"/>
              </a:ext>
            </a:extLst>
          </p:cNvPr>
          <p:cNvPicPr>
            <a:picLocks noChangeAspect="1"/>
          </p:cNvPicPr>
          <p:nvPr/>
        </p:nvPicPr>
        <p:blipFill>
          <a:blip r:embed="rId3"/>
          <a:stretch>
            <a:fillRect/>
          </a:stretch>
        </p:blipFill>
        <p:spPr>
          <a:xfrm>
            <a:off x="320842" y="3193744"/>
            <a:ext cx="7992979" cy="466500"/>
          </a:xfrm>
          <a:prstGeom prst="rect">
            <a:avLst/>
          </a:prstGeom>
        </p:spPr>
      </p:pic>
    </p:spTree>
    <p:extLst>
      <p:ext uri="{BB962C8B-B14F-4D97-AF65-F5344CB8AC3E}">
        <p14:creationId xmlns:p14="http://schemas.microsoft.com/office/powerpoint/2010/main" val="2304292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a:t>FIRST SUCCESSFUL GROUND LANDING DATE</a:t>
            </a:r>
            <a:endParaRPr lang="en-US"/>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vert="horz" lIns="0" tIns="0" rIns="0" bIns="0" rtlCol="0" anchor="t">
            <a:noAutofit/>
          </a:bodyPr>
          <a:lstStyle/>
          <a:p>
            <a:r>
              <a:rPr lang="en-GB" b="1">
                <a:ea typeface="+mn-lt"/>
                <a:cs typeface="+mn-lt"/>
              </a:rPr>
              <a:t>List the date when the first </a:t>
            </a:r>
            <a:r>
              <a:rPr lang="en-GB" b="1" err="1">
                <a:ea typeface="+mn-lt"/>
                <a:cs typeface="+mn-lt"/>
              </a:rPr>
              <a:t>succesful</a:t>
            </a:r>
            <a:r>
              <a:rPr lang="en-GB" b="1">
                <a:ea typeface="+mn-lt"/>
                <a:cs typeface="+mn-lt"/>
              </a:rPr>
              <a:t> landing outcome in ground pad was </a:t>
            </a:r>
            <a:r>
              <a:rPr lang="en-GB" b="1" err="1">
                <a:ea typeface="+mn-lt"/>
                <a:cs typeface="+mn-lt"/>
              </a:rPr>
              <a:t>acheived</a:t>
            </a:r>
            <a:r>
              <a:rPr lang="en-GB" b="1">
                <a:ea typeface="+mn-lt"/>
                <a:cs typeface="+mn-lt"/>
              </a:rPr>
              <a:t>.</a:t>
            </a:r>
            <a:endParaRPr lang="sv-SE" b="1">
              <a:ea typeface="+mn-lt"/>
              <a:cs typeface="+mn-lt"/>
            </a:endParaRPr>
          </a:p>
          <a:p>
            <a:endParaRPr lang="en-GB"/>
          </a:p>
          <a:p>
            <a:endParaRPr lang="en-GB"/>
          </a:p>
          <a:p>
            <a:endParaRPr lang="en-GB"/>
          </a:p>
          <a:p>
            <a:endParaRPr lang="en-GB"/>
          </a:p>
          <a:p>
            <a:endParaRPr lang="en-GB"/>
          </a:p>
          <a:p>
            <a:endParaRPr lang="en-GB"/>
          </a:p>
          <a:p>
            <a:endParaRPr lang="en-GB"/>
          </a:p>
          <a:p>
            <a:endParaRPr lang="en-GB"/>
          </a:p>
          <a:p>
            <a:endParaRPr lang="en-GB"/>
          </a:p>
          <a:p>
            <a:endParaRPr lang="en-GB"/>
          </a:p>
          <a:p>
            <a:r>
              <a:rPr lang="en-GB">
                <a:solidFill>
                  <a:srgbClr val="61AFEF"/>
                </a:solidFill>
                <a:latin typeface="Consolas"/>
              </a:rPr>
              <a:t>MIN</a:t>
            </a:r>
            <a:r>
              <a:rPr lang="en-GB"/>
              <a:t> gives the earliest date </a:t>
            </a:r>
            <a:r>
              <a:rPr lang="en-GB">
                <a:solidFill>
                  <a:srgbClr val="FFFFFF"/>
                </a:solidFill>
                <a:latin typeface="Ubuntu"/>
              </a:rPr>
              <a:t>from the </a:t>
            </a:r>
            <a:r>
              <a:rPr lang="en-GB">
                <a:solidFill>
                  <a:srgbClr val="D69D68"/>
                </a:solidFill>
                <a:latin typeface="Consolas"/>
              </a:rPr>
              <a:t>DATE</a:t>
            </a:r>
            <a:r>
              <a:rPr lang="en-GB">
                <a:solidFill>
                  <a:srgbClr val="D69D68"/>
                </a:solidFill>
              </a:rPr>
              <a:t> </a:t>
            </a:r>
            <a:r>
              <a:rPr lang="en-GB"/>
              <a:t>column and the </a:t>
            </a:r>
            <a:r>
              <a:rPr lang="en-GB">
                <a:solidFill>
                  <a:srgbClr val="61AFEF"/>
                </a:solidFill>
                <a:latin typeface="Consolas"/>
              </a:rPr>
              <a:t>WHERE</a:t>
            </a:r>
            <a:r>
              <a:rPr lang="en-GB">
                <a:solidFill>
                  <a:srgbClr val="61AFEF"/>
                </a:solidFill>
                <a:ea typeface="+mn-lt"/>
                <a:cs typeface="+mn-lt"/>
              </a:rPr>
              <a:t> </a:t>
            </a:r>
            <a:r>
              <a:rPr lang="en-GB"/>
              <a:t>filters the results to only the successful ground pad landings.</a:t>
            </a:r>
          </a:p>
          <a:p>
            <a:endParaRPr lang="en-GB"/>
          </a:p>
        </p:txBody>
      </p:sp>
      <p:pic>
        <p:nvPicPr>
          <p:cNvPr id="12" name="Picture 11" descr="En bild som visar text&#10;&#10;Automatiskt genererad beskrivning">
            <a:extLst>
              <a:ext uri="{FF2B5EF4-FFF2-40B4-BE49-F238E27FC236}">
                <a16:creationId xmlns:a16="http://schemas.microsoft.com/office/drawing/2014/main" id="{AF7CE297-E8D5-47EE-A874-5A05AD52E1AC}"/>
              </a:ext>
            </a:extLst>
          </p:cNvPr>
          <p:cNvPicPr>
            <a:picLocks noChangeAspect="1"/>
          </p:cNvPicPr>
          <p:nvPr/>
        </p:nvPicPr>
        <p:blipFill>
          <a:blip r:embed="rId2"/>
          <a:srcRect l="2663" r="2663"/>
          <a:stretch>
            <a:fillRect/>
          </a:stretch>
        </p:blipFill>
        <p:spPr>
          <a:xfrm>
            <a:off x="9344792" y="3013459"/>
            <a:ext cx="2412315" cy="694191"/>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3" name="Arrow: Right 12">
            <a:extLst>
              <a:ext uri="{FF2B5EF4-FFF2-40B4-BE49-F238E27FC236}">
                <a16:creationId xmlns:a16="http://schemas.microsoft.com/office/drawing/2014/main" id="{95549343-9BDE-4AD6-956A-51D7C55E2D4D}"/>
              </a:ext>
            </a:extLst>
          </p:cNvPr>
          <p:cNvSpPr/>
          <p:nvPr/>
        </p:nvSpPr>
        <p:spPr>
          <a:xfrm>
            <a:off x="8272269" y="3118505"/>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err="1"/>
          </a:p>
        </p:txBody>
      </p:sp>
      <p:pic>
        <p:nvPicPr>
          <p:cNvPr id="4" name="Bildobjekt 4" descr="En bild som visar text&#10;&#10;Automatiskt genererad beskrivning">
            <a:extLst>
              <a:ext uri="{FF2B5EF4-FFF2-40B4-BE49-F238E27FC236}">
                <a16:creationId xmlns:a16="http://schemas.microsoft.com/office/drawing/2014/main" id="{FEDAB4B8-E814-0AB6-0D8C-DB7B5B3E5AB5}"/>
              </a:ext>
            </a:extLst>
          </p:cNvPr>
          <p:cNvPicPr>
            <a:picLocks noChangeAspect="1"/>
          </p:cNvPicPr>
          <p:nvPr/>
        </p:nvPicPr>
        <p:blipFill>
          <a:blip r:embed="rId3"/>
          <a:stretch>
            <a:fillRect/>
          </a:stretch>
        </p:blipFill>
        <p:spPr>
          <a:xfrm>
            <a:off x="425115" y="3152488"/>
            <a:ext cx="7776410" cy="412655"/>
          </a:xfrm>
          <a:prstGeom prst="rect">
            <a:avLst/>
          </a:prstGeom>
        </p:spPr>
      </p:pic>
    </p:spTree>
    <p:extLst>
      <p:ext uri="{BB962C8B-B14F-4D97-AF65-F5344CB8AC3E}">
        <p14:creationId xmlns:p14="http://schemas.microsoft.com/office/powerpoint/2010/main" val="16812815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a:t>Successful Drone Ship Landing with Payload between 4000 and 6000</a:t>
            </a:r>
            <a:endParaRPr lang="en-US"/>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vert="horz" lIns="0" tIns="0" rIns="0" bIns="0" rtlCol="0" anchor="t">
            <a:noAutofit/>
          </a:bodyPr>
          <a:lstStyle/>
          <a:p>
            <a:r>
              <a:rPr lang="en-GB" b="1">
                <a:ea typeface="+mn-lt"/>
                <a:cs typeface="+mn-lt"/>
              </a:rPr>
              <a:t>List the names of the boosters which have success in drone ship and have payload mass greater than 4000 but less than 6000</a:t>
            </a:r>
            <a:endParaRPr lang="sv-SE" b="1">
              <a:ea typeface="+mn-lt"/>
              <a:cs typeface="+mn-lt"/>
            </a:endParaRPr>
          </a:p>
          <a:p>
            <a:endParaRPr lang="en-GB"/>
          </a:p>
          <a:p>
            <a:endParaRPr lang="en-GB"/>
          </a:p>
          <a:p>
            <a:endParaRPr lang="en-GB"/>
          </a:p>
          <a:p>
            <a:endParaRPr lang="en-GB"/>
          </a:p>
          <a:p>
            <a:endParaRPr lang="en-GB"/>
          </a:p>
          <a:p>
            <a:endParaRPr lang="en-GB"/>
          </a:p>
          <a:p>
            <a:endParaRPr lang="en-GB"/>
          </a:p>
          <a:p>
            <a:endParaRPr lang="en-GB"/>
          </a:p>
          <a:p>
            <a:endParaRPr lang="en-GB"/>
          </a:p>
          <a:p>
            <a:r>
              <a:rPr lang="en-GB">
                <a:solidFill>
                  <a:srgbClr val="61AFEF"/>
                </a:solidFill>
                <a:latin typeface="Consolas"/>
              </a:rPr>
              <a:t>WHERE</a:t>
            </a:r>
            <a:r>
              <a:rPr lang="en-GB"/>
              <a:t> filters the to the data we want </a:t>
            </a:r>
            <a:r>
              <a:rPr lang="en-GB">
                <a:solidFill>
                  <a:srgbClr val="FFFFFF"/>
                </a:solidFill>
                <a:latin typeface="Ubuntu"/>
              </a:rPr>
              <a:t>the </a:t>
            </a:r>
            <a:r>
              <a:rPr lang="en-GB">
                <a:solidFill>
                  <a:srgbClr val="61AFEF"/>
                </a:solidFill>
                <a:latin typeface="Consolas"/>
              </a:rPr>
              <a:t>AND</a:t>
            </a:r>
            <a:r>
              <a:rPr lang="en-GB"/>
              <a:t> is used so multiple restrictions can be used and </a:t>
            </a:r>
            <a:r>
              <a:rPr lang="en-GB">
                <a:solidFill>
                  <a:srgbClr val="61AFEF"/>
                </a:solidFill>
                <a:latin typeface="Consolas"/>
              </a:rPr>
              <a:t>BETWEEN</a:t>
            </a:r>
            <a:r>
              <a:rPr lang="en-GB"/>
              <a:t> narrows the search between 4000 &lt; x &lt; 6000.</a:t>
            </a:r>
          </a:p>
          <a:p>
            <a:endParaRPr lang="en-GB"/>
          </a:p>
        </p:txBody>
      </p:sp>
      <p:pic>
        <p:nvPicPr>
          <p:cNvPr id="7" name="Picture 6" descr="En bild som visar text&#10;&#10;Automatiskt genererad beskrivning">
            <a:extLst>
              <a:ext uri="{FF2B5EF4-FFF2-40B4-BE49-F238E27FC236}">
                <a16:creationId xmlns:a16="http://schemas.microsoft.com/office/drawing/2014/main" id="{07DB6356-78B7-479A-A3F7-0FB23A05728D}"/>
              </a:ext>
            </a:extLst>
          </p:cNvPr>
          <p:cNvPicPr>
            <a:picLocks noChangeAspect="1"/>
          </p:cNvPicPr>
          <p:nvPr/>
        </p:nvPicPr>
        <p:blipFill>
          <a:blip r:embed="rId2"/>
          <a:srcRect t="7592" b="7592"/>
          <a:stretch>
            <a:fillRect/>
          </a:stretch>
        </p:blipFill>
        <p:spPr>
          <a:xfrm>
            <a:off x="9589609" y="2397655"/>
            <a:ext cx="1899621" cy="1890238"/>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8110911A-B0A5-4963-A1A6-A1E9F9E4AD9F}"/>
              </a:ext>
            </a:extLst>
          </p:cNvPr>
          <p:cNvSpPr/>
          <p:nvPr/>
        </p:nvSpPr>
        <p:spPr>
          <a:xfrm>
            <a:off x="8801658" y="3190694"/>
            <a:ext cx="701682" cy="476611"/>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err="1"/>
          </a:p>
        </p:txBody>
      </p:sp>
      <p:pic>
        <p:nvPicPr>
          <p:cNvPr id="4" name="Bildobjekt 5" descr="En bild som visar text&#10;&#10;Automatiskt genererad beskrivning">
            <a:extLst>
              <a:ext uri="{FF2B5EF4-FFF2-40B4-BE49-F238E27FC236}">
                <a16:creationId xmlns:a16="http://schemas.microsoft.com/office/drawing/2014/main" id="{CDA0D308-6BCB-16F5-7085-DF3D58365BB6}"/>
              </a:ext>
            </a:extLst>
          </p:cNvPr>
          <p:cNvPicPr>
            <a:picLocks noChangeAspect="1"/>
          </p:cNvPicPr>
          <p:nvPr/>
        </p:nvPicPr>
        <p:blipFill>
          <a:blip r:embed="rId3"/>
          <a:stretch>
            <a:fillRect/>
          </a:stretch>
        </p:blipFill>
        <p:spPr>
          <a:xfrm>
            <a:off x="184484" y="3201337"/>
            <a:ext cx="8522368" cy="447304"/>
          </a:xfrm>
          <a:prstGeom prst="rect">
            <a:avLst/>
          </a:prstGeom>
        </p:spPr>
      </p:pic>
    </p:spTree>
    <p:extLst>
      <p:ext uri="{BB962C8B-B14F-4D97-AF65-F5344CB8AC3E}">
        <p14:creationId xmlns:p14="http://schemas.microsoft.com/office/powerpoint/2010/main" val="3436852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96AC31C0-0EA4-4715-86E2-052D63B2D071}"/>
              </a:ext>
            </a:extLst>
          </p:cNvPr>
          <p:cNvSpPr>
            <a:spLocks noGrp="1"/>
          </p:cNvSpPr>
          <p:nvPr>
            <p:ph type="title"/>
          </p:nvPr>
        </p:nvSpPr>
        <p:spPr/>
        <p:txBody>
          <a:bodyPr/>
          <a:lstStyle/>
          <a:p>
            <a:r>
              <a:rPr lang="en-GB"/>
              <a:t>EXECUTIVE SUMMARY</a:t>
            </a:r>
          </a:p>
        </p:txBody>
      </p:sp>
      <p:sp>
        <p:nvSpPr>
          <p:cNvPr id="9" name="Espace réservé du texte 8">
            <a:extLst>
              <a:ext uri="{FF2B5EF4-FFF2-40B4-BE49-F238E27FC236}">
                <a16:creationId xmlns:a16="http://schemas.microsoft.com/office/drawing/2014/main" id="{62331484-B8FF-4E3E-BF36-A07F2A79E765}"/>
              </a:ext>
            </a:extLst>
          </p:cNvPr>
          <p:cNvSpPr>
            <a:spLocks noGrp="1"/>
          </p:cNvSpPr>
          <p:nvPr>
            <p:ph type="body" sz="quarter" idx="10"/>
          </p:nvPr>
        </p:nvSpPr>
        <p:spPr>
          <a:xfrm>
            <a:off x="404813" y="1447800"/>
            <a:ext cx="6627291" cy="4951413"/>
          </a:xfrm>
        </p:spPr>
        <p:txBody>
          <a:bodyPr vert="horz" lIns="0" tIns="0" rIns="0" bIns="0" rtlCol="0" anchor="t">
            <a:noAutofit/>
          </a:bodyPr>
          <a:lstStyle/>
          <a:p>
            <a:pPr algn="l"/>
            <a:r>
              <a:rPr lang="en-GB" i="0">
                <a:solidFill>
                  <a:schemeClr val="accent2"/>
                </a:solidFill>
                <a:effectLst/>
              </a:rPr>
              <a:t>Summary of Methodologies:</a:t>
            </a:r>
          </a:p>
          <a:p>
            <a:pPr marL="184150" lvl="2" indent="0">
              <a:buNone/>
            </a:pPr>
            <a:r>
              <a:rPr lang="en-GB" sz="1800"/>
              <a:t>These are the steps this report will go thru</a:t>
            </a:r>
            <a:r>
              <a:rPr lang="en-GB" sz="1800" i="0">
                <a:effectLst/>
              </a:rPr>
              <a:t>:</a:t>
            </a:r>
            <a:r>
              <a:rPr lang="en-GB" sz="1800"/>
              <a:t> </a:t>
            </a:r>
            <a:endParaRPr lang="en-GB" sz="1800" i="0">
              <a:effectLst/>
            </a:endParaRPr>
          </a:p>
          <a:p>
            <a:pPr marL="819150" lvl="2" indent="-457200">
              <a:buAutoNum type="arabicPeriod"/>
            </a:pPr>
            <a:r>
              <a:rPr lang="en-GB" i="0">
                <a:effectLst/>
              </a:rPr>
              <a:t>Data Collection</a:t>
            </a:r>
          </a:p>
          <a:p>
            <a:pPr marL="819150" lvl="2" indent="-457200">
              <a:buAutoNum type="arabicPeriod"/>
            </a:pPr>
            <a:r>
              <a:rPr lang="en-GB"/>
              <a:t>Data Wrangling</a:t>
            </a:r>
            <a:r>
              <a:rPr lang="en-GB" i="0">
                <a:effectLst/>
              </a:rPr>
              <a:t> </a:t>
            </a:r>
          </a:p>
          <a:p>
            <a:pPr marL="819150" lvl="2" indent="-457200">
              <a:buAutoNum type="arabicPeriod"/>
            </a:pPr>
            <a:r>
              <a:rPr lang="en-GB" i="0">
                <a:effectLst/>
              </a:rPr>
              <a:t>Exploratory Data Analysis</a:t>
            </a:r>
          </a:p>
          <a:p>
            <a:pPr marL="819150" lvl="2" indent="-457200">
              <a:buAutoNum type="arabicPeriod"/>
            </a:pPr>
            <a:r>
              <a:rPr lang="en-GB"/>
              <a:t>Interactive Visual Analytics</a:t>
            </a:r>
          </a:p>
          <a:p>
            <a:pPr marL="819150" lvl="2" indent="-457200">
              <a:buAutoNum type="arabicPeriod"/>
            </a:pPr>
            <a:r>
              <a:rPr lang="en-GB" i="0">
                <a:effectLst/>
              </a:rPr>
              <a:t>Predictive Analysis (Classification)</a:t>
            </a:r>
          </a:p>
          <a:p>
            <a:pPr lvl="2" indent="0">
              <a:buNone/>
            </a:pPr>
            <a:endParaRPr lang="en-GB"/>
          </a:p>
          <a:p>
            <a:r>
              <a:rPr lang="en-GB">
                <a:solidFill>
                  <a:schemeClr val="accent2"/>
                </a:solidFill>
              </a:rPr>
              <a:t>Summary of Results:</a:t>
            </a:r>
          </a:p>
          <a:p>
            <a:pPr marL="184150" lvl="2" indent="0">
              <a:buNone/>
            </a:pPr>
            <a:r>
              <a:rPr lang="en-GB" sz="1800" i="0">
                <a:effectLst/>
              </a:rPr>
              <a:t>This project </a:t>
            </a:r>
            <a:r>
              <a:rPr lang="en-GB" sz="1800"/>
              <a:t>will produce sets of</a:t>
            </a:r>
            <a:r>
              <a:rPr lang="en-GB" sz="1800" i="0">
                <a:effectLst/>
              </a:rPr>
              <a:t> outputs and visualizations:</a:t>
            </a:r>
          </a:p>
          <a:p>
            <a:pPr marL="819150" lvl="2" indent="-457200">
              <a:buFont typeface="+mj-lt"/>
              <a:buAutoNum type="arabicPeriod"/>
            </a:pPr>
            <a:r>
              <a:rPr lang="en-GB" i="0">
                <a:effectLst/>
              </a:rPr>
              <a:t>Exploratory Data Analysis (EDA) results </a:t>
            </a:r>
          </a:p>
          <a:p>
            <a:pPr marL="819150" lvl="2" indent="-457200">
              <a:buFont typeface="+mj-lt"/>
              <a:buAutoNum type="arabicPeriod"/>
            </a:pPr>
            <a:r>
              <a:rPr lang="en-GB" i="0">
                <a:effectLst/>
              </a:rPr>
              <a:t>Geospatial analytics</a:t>
            </a:r>
          </a:p>
          <a:p>
            <a:pPr marL="819150" lvl="2" indent="-457200">
              <a:buFont typeface="+mj-lt"/>
              <a:buAutoNum type="arabicPeriod"/>
            </a:pPr>
            <a:r>
              <a:rPr lang="en-GB"/>
              <a:t>Interactive dashboard</a:t>
            </a:r>
          </a:p>
          <a:p>
            <a:pPr marL="819150" lvl="2" indent="-457200">
              <a:buFont typeface="+mj-lt"/>
              <a:buAutoNum type="arabicPeriod"/>
            </a:pPr>
            <a:r>
              <a:rPr lang="en-GB" i="0">
                <a:effectLst/>
              </a:rPr>
              <a:t>Predictive analysis of classification models</a:t>
            </a:r>
          </a:p>
          <a:p>
            <a:endParaRPr lang="en-GB"/>
          </a:p>
        </p:txBody>
      </p:sp>
    </p:spTree>
    <p:extLst>
      <p:ext uri="{BB962C8B-B14F-4D97-AF65-F5344CB8AC3E}">
        <p14:creationId xmlns:p14="http://schemas.microsoft.com/office/powerpoint/2010/main" val="1831704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a:t>Total Number of Successful and Failure Mission Outcomes</a:t>
            </a:r>
            <a:endParaRPr lang="en-US"/>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vert="horz" lIns="0" tIns="0" rIns="0" bIns="0" rtlCol="0" anchor="t">
            <a:noAutofit/>
          </a:bodyPr>
          <a:lstStyle/>
          <a:p>
            <a:r>
              <a:rPr lang="en-GB" b="1">
                <a:ea typeface="+mn-lt"/>
                <a:cs typeface="+mn-lt"/>
              </a:rPr>
              <a:t>List the total number of successful and failure mission outcomes</a:t>
            </a:r>
            <a:endParaRPr lang="sv-SE"/>
          </a:p>
          <a:p>
            <a:endParaRPr lang="en-GB"/>
          </a:p>
          <a:p>
            <a:endParaRPr lang="en-GB"/>
          </a:p>
          <a:p>
            <a:endParaRPr lang="en-GB"/>
          </a:p>
          <a:p>
            <a:endParaRPr lang="en-GB"/>
          </a:p>
          <a:p>
            <a:endParaRPr lang="en-GB"/>
          </a:p>
          <a:p>
            <a:endParaRPr lang="en-GB"/>
          </a:p>
          <a:p>
            <a:endParaRPr lang="en-GB"/>
          </a:p>
          <a:p>
            <a:endParaRPr lang="en-GB"/>
          </a:p>
          <a:p>
            <a:endParaRPr lang="en-GB"/>
          </a:p>
          <a:p>
            <a:r>
              <a:rPr lang="en-GB">
                <a:solidFill>
                  <a:srgbClr val="61AFEF"/>
                </a:solidFill>
                <a:latin typeface="Consolas"/>
              </a:rPr>
              <a:t>COUNT</a:t>
            </a:r>
            <a:r>
              <a:rPr lang="en-GB"/>
              <a:t> is used to summarize the total number of each mission outcomes, </a:t>
            </a:r>
            <a:r>
              <a:rPr lang="en-GB">
                <a:solidFill>
                  <a:srgbClr val="61AFEF"/>
                </a:solidFill>
                <a:latin typeface="Consolas"/>
              </a:rPr>
              <a:t>GROUPBY</a:t>
            </a:r>
            <a:r>
              <a:rPr lang="en-GB"/>
              <a:t> groups the results by type of mission outcome.</a:t>
            </a:r>
          </a:p>
        </p:txBody>
      </p:sp>
      <p:pic>
        <p:nvPicPr>
          <p:cNvPr id="7" name="Picture 6">
            <a:extLst>
              <a:ext uri="{FF2B5EF4-FFF2-40B4-BE49-F238E27FC236}">
                <a16:creationId xmlns:a16="http://schemas.microsoft.com/office/drawing/2014/main" id="{5813E184-31A4-44F6-8E04-B0422120E8BF}"/>
              </a:ext>
            </a:extLst>
          </p:cNvPr>
          <p:cNvPicPr>
            <a:picLocks noChangeAspect="1"/>
          </p:cNvPicPr>
          <p:nvPr/>
        </p:nvPicPr>
        <p:blipFill>
          <a:blip r:embed="rId2"/>
          <a:srcRect t="15595" b="15595"/>
          <a:stretch>
            <a:fillRect/>
          </a:stretch>
        </p:blipFill>
        <p:spPr>
          <a:xfrm>
            <a:off x="9547615" y="3009558"/>
            <a:ext cx="2458575" cy="83888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D00A55F6-95C7-4941-9E59-02BD45A5A209}"/>
              </a:ext>
            </a:extLst>
          </p:cNvPr>
          <p:cNvSpPr/>
          <p:nvPr/>
        </p:nvSpPr>
        <p:spPr>
          <a:xfrm>
            <a:off x="8845773" y="3190695"/>
            <a:ext cx="525219"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err="1"/>
          </a:p>
        </p:txBody>
      </p:sp>
      <p:pic>
        <p:nvPicPr>
          <p:cNvPr id="4" name="Bildobjekt 5" descr="En bild som visar text&#10;&#10;Automatiskt genererad beskrivning">
            <a:extLst>
              <a:ext uri="{FF2B5EF4-FFF2-40B4-BE49-F238E27FC236}">
                <a16:creationId xmlns:a16="http://schemas.microsoft.com/office/drawing/2014/main" id="{E42BF505-1CFF-7D4D-79B5-33046CEE5B28}"/>
              </a:ext>
            </a:extLst>
          </p:cNvPr>
          <p:cNvPicPr>
            <a:picLocks noChangeAspect="1"/>
          </p:cNvPicPr>
          <p:nvPr/>
        </p:nvPicPr>
        <p:blipFill>
          <a:blip r:embed="rId3"/>
          <a:stretch>
            <a:fillRect/>
          </a:stretch>
        </p:blipFill>
        <p:spPr>
          <a:xfrm>
            <a:off x="256673" y="3169596"/>
            <a:ext cx="8426115" cy="514797"/>
          </a:xfrm>
          <a:prstGeom prst="rect">
            <a:avLst/>
          </a:prstGeom>
        </p:spPr>
      </p:pic>
    </p:spTree>
    <p:extLst>
      <p:ext uri="{BB962C8B-B14F-4D97-AF65-F5344CB8AC3E}">
        <p14:creationId xmlns:p14="http://schemas.microsoft.com/office/powerpoint/2010/main" val="2271103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a:t>Boosters Carried Maximum Payload</a:t>
            </a:r>
            <a:endParaRPr lang="en-US"/>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9219579" cy="4951413"/>
          </a:xfrm>
        </p:spPr>
        <p:txBody>
          <a:bodyPr vert="horz" lIns="0" tIns="0" rIns="0" bIns="0" rtlCol="0" anchor="t">
            <a:noAutofit/>
          </a:bodyPr>
          <a:lstStyle/>
          <a:p>
            <a:r>
              <a:rPr lang="en-GB" b="1">
                <a:ea typeface="+mn-lt"/>
                <a:cs typeface="+mn-lt"/>
              </a:rPr>
              <a:t>List the names of the </a:t>
            </a:r>
            <a:r>
              <a:rPr lang="en-GB" b="1" err="1">
                <a:ea typeface="+mn-lt"/>
                <a:cs typeface="+mn-lt"/>
              </a:rPr>
              <a:t>booster_versions</a:t>
            </a:r>
            <a:r>
              <a:rPr lang="en-GB" b="1">
                <a:ea typeface="+mn-lt"/>
                <a:cs typeface="+mn-lt"/>
              </a:rPr>
              <a:t> which have carried the maximum payload mass. Use a subquery</a:t>
            </a:r>
            <a:endParaRPr lang="sv-SE"/>
          </a:p>
          <a:p>
            <a:endParaRPr lang="en-GB"/>
          </a:p>
          <a:p>
            <a:endParaRPr lang="en-GB"/>
          </a:p>
          <a:p>
            <a:endParaRPr lang="en-GB"/>
          </a:p>
          <a:p>
            <a:endParaRPr lang="en-GB"/>
          </a:p>
          <a:p>
            <a:endParaRPr lang="en-GB"/>
          </a:p>
          <a:p>
            <a:endParaRPr lang="en-GB"/>
          </a:p>
          <a:p>
            <a:r>
              <a:rPr lang="en-GB">
                <a:solidFill>
                  <a:srgbClr val="61AFEF"/>
                </a:solidFill>
                <a:latin typeface="Consolas"/>
              </a:rPr>
              <a:t>SELECT</a:t>
            </a:r>
            <a:r>
              <a:rPr lang="en-GB"/>
              <a:t> statement in brackets is a subquery that finds the maximum payload, it is then used in the </a:t>
            </a:r>
            <a:r>
              <a:rPr lang="en-GB">
                <a:solidFill>
                  <a:srgbClr val="61AFEF"/>
                </a:solidFill>
                <a:latin typeface="Consolas"/>
              </a:rPr>
              <a:t>WHERE</a:t>
            </a:r>
            <a:r>
              <a:rPr lang="en-GB"/>
              <a:t> condition. </a:t>
            </a:r>
            <a:r>
              <a:rPr lang="en-GB">
                <a:solidFill>
                  <a:srgbClr val="61AFEF"/>
                </a:solidFill>
                <a:latin typeface="Consolas"/>
              </a:rPr>
              <a:t>DISTINCT</a:t>
            </a:r>
            <a:r>
              <a:rPr lang="en-GB"/>
              <a:t> then gives only distinct booster versions. </a:t>
            </a:r>
          </a:p>
          <a:p>
            <a:endParaRPr lang="en-GB"/>
          </a:p>
        </p:txBody>
      </p:sp>
      <p:pic>
        <p:nvPicPr>
          <p:cNvPr id="7" name="Picture 6" descr="En bild som visar text&#10;&#10;Automatiskt genererad beskrivning">
            <a:extLst>
              <a:ext uri="{FF2B5EF4-FFF2-40B4-BE49-F238E27FC236}">
                <a16:creationId xmlns:a16="http://schemas.microsoft.com/office/drawing/2014/main" id="{A175836D-2FD9-429E-AE10-7F89B7A43099}"/>
              </a:ext>
            </a:extLst>
          </p:cNvPr>
          <p:cNvPicPr>
            <a:picLocks noChangeAspect="1"/>
          </p:cNvPicPr>
          <p:nvPr/>
        </p:nvPicPr>
        <p:blipFill>
          <a:blip r:embed="rId2"/>
          <a:srcRect t="4217" b="4217"/>
          <a:stretch>
            <a:fillRect/>
          </a:stretch>
        </p:blipFill>
        <p:spPr>
          <a:xfrm>
            <a:off x="9831819" y="1344672"/>
            <a:ext cx="1797395" cy="416865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037B3AE1-6D36-4754-9B2A-EE291B5EC6E6}"/>
              </a:ext>
            </a:extLst>
          </p:cNvPr>
          <p:cNvSpPr/>
          <p:nvPr/>
        </p:nvSpPr>
        <p:spPr>
          <a:xfrm>
            <a:off x="8946037" y="3270905"/>
            <a:ext cx="677619" cy="324211"/>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err="1"/>
          </a:p>
        </p:txBody>
      </p:sp>
      <p:pic>
        <p:nvPicPr>
          <p:cNvPr id="4" name="Bildobjekt 5" descr="En bild som visar text&#10;&#10;Automatiskt genererad beskrivning">
            <a:extLst>
              <a:ext uri="{FF2B5EF4-FFF2-40B4-BE49-F238E27FC236}">
                <a16:creationId xmlns:a16="http://schemas.microsoft.com/office/drawing/2014/main" id="{8C6BDD49-2A47-5DEE-D0C5-1236D27D1724}"/>
              </a:ext>
            </a:extLst>
          </p:cNvPr>
          <p:cNvPicPr>
            <a:picLocks noChangeAspect="1"/>
          </p:cNvPicPr>
          <p:nvPr/>
        </p:nvPicPr>
        <p:blipFill>
          <a:blip r:embed="rId3"/>
          <a:stretch>
            <a:fillRect/>
          </a:stretch>
        </p:blipFill>
        <p:spPr>
          <a:xfrm>
            <a:off x="220579" y="3206328"/>
            <a:ext cx="8574505" cy="445343"/>
          </a:xfrm>
          <a:prstGeom prst="rect">
            <a:avLst/>
          </a:prstGeom>
        </p:spPr>
      </p:pic>
    </p:spTree>
    <p:extLst>
      <p:ext uri="{BB962C8B-B14F-4D97-AF65-F5344CB8AC3E}">
        <p14:creationId xmlns:p14="http://schemas.microsoft.com/office/powerpoint/2010/main" val="35470608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a:t>2015 Launch Records</a:t>
            </a:r>
            <a:endParaRPr lang="en-US"/>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vert="horz" lIns="0" tIns="0" rIns="0" bIns="0" rtlCol="0" anchor="t">
            <a:noAutofit/>
          </a:bodyPr>
          <a:lstStyle/>
          <a:p>
            <a:r>
              <a:rPr lang="en-GB" b="1">
                <a:ea typeface="+mn-lt"/>
                <a:cs typeface="+mn-lt"/>
              </a:rPr>
              <a:t>List the records which will display the month names, failure </a:t>
            </a:r>
            <a:r>
              <a:rPr lang="en-GB" b="1" err="1">
                <a:ea typeface="+mn-lt"/>
                <a:cs typeface="+mn-lt"/>
              </a:rPr>
              <a:t>landing_outcomes</a:t>
            </a:r>
            <a:r>
              <a:rPr lang="en-GB" b="1">
                <a:ea typeface="+mn-lt"/>
                <a:cs typeface="+mn-lt"/>
              </a:rPr>
              <a:t> in drone ship ,booster versions, </a:t>
            </a:r>
            <a:r>
              <a:rPr lang="en-GB" b="1" err="1">
                <a:ea typeface="+mn-lt"/>
                <a:cs typeface="+mn-lt"/>
              </a:rPr>
              <a:t>launch_site</a:t>
            </a:r>
            <a:r>
              <a:rPr lang="en-GB" b="1">
                <a:ea typeface="+mn-lt"/>
                <a:cs typeface="+mn-lt"/>
              </a:rPr>
              <a:t> for the months in year 2015.</a:t>
            </a:r>
            <a:endParaRPr lang="sv-SE" b="1">
              <a:ea typeface="+mn-lt"/>
              <a:cs typeface="+mn-lt"/>
            </a:endParaRPr>
          </a:p>
          <a:p>
            <a:endParaRPr lang="en-GB"/>
          </a:p>
          <a:p>
            <a:endParaRPr lang="en-GB"/>
          </a:p>
          <a:p>
            <a:endParaRPr lang="en-GB"/>
          </a:p>
          <a:p>
            <a:endParaRPr lang="en-GB"/>
          </a:p>
          <a:p>
            <a:endParaRPr lang="en-GB"/>
          </a:p>
          <a:p>
            <a:endParaRPr lang="en-GB"/>
          </a:p>
          <a:p>
            <a:endParaRPr lang="en-GB"/>
          </a:p>
          <a:p>
            <a:r>
              <a:rPr lang="en-GB">
                <a:solidFill>
                  <a:srgbClr val="61AFEF"/>
                </a:solidFill>
                <a:latin typeface="Consolas"/>
              </a:rPr>
              <a:t>WHERE</a:t>
            </a:r>
            <a:r>
              <a:rPr lang="en-GB"/>
              <a:t> is used to filter the results for only failed landing outcomes, </a:t>
            </a:r>
            <a:r>
              <a:rPr lang="en-GB">
                <a:solidFill>
                  <a:srgbClr val="61AFEF"/>
                </a:solidFill>
                <a:latin typeface="Consolas"/>
              </a:rPr>
              <a:t>AND</a:t>
            </a:r>
            <a:r>
              <a:rPr lang="en-GB"/>
              <a:t> only for the year of 2015. </a:t>
            </a:r>
          </a:p>
          <a:p>
            <a:endParaRPr lang="en-GB"/>
          </a:p>
        </p:txBody>
      </p:sp>
      <p:pic>
        <p:nvPicPr>
          <p:cNvPr id="7" name="Picture 6" descr="En bild som visar text&#10;&#10;Automatiskt genererad beskrivning">
            <a:extLst>
              <a:ext uri="{FF2B5EF4-FFF2-40B4-BE49-F238E27FC236}">
                <a16:creationId xmlns:a16="http://schemas.microsoft.com/office/drawing/2014/main" id="{B5CB2688-64E0-47C0-BA64-C6A7DC60F686}"/>
              </a:ext>
            </a:extLst>
          </p:cNvPr>
          <p:cNvPicPr>
            <a:picLocks noChangeAspect="1"/>
          </p:cNvPicPr>
          <p:nvPr/>
        </p:nvPicPr>
        <p:blipFill>
          <a:blip r:embed="rId3"/>
          <a:srcRect t="4002" b="4002"/>
          <a:stretch>
            <a:fillRect/>
          </a:stretch>
        </p:blipFill>
        <p:spPr>
          <a:xfrm>
            <a:off x="9456131" y="2981261"/>
            <a:ext cx="2457793" cy="8954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8316B8CA-7D59-4050-A066-9B5625E6A76F}"/>
              </a:ext>
            </a:extLst>
          </p:cNvPr>
          <p:cNvSpPr/>
          <p:nvPr/>
        </p:nvSpPr>
        <p:spPr>
          <a:xfrm>
            <a:off x="8721448" y="3198715"/>
            <a:ext cx="617461" cy="44051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err="1"/>
          </a:p>
        </p:txBody>
      </p:sp>
      <p:pic>
        <p:nvPicPr>
          <p:cNvPr id="4" name="Bildobjekt 5" descr="En bild som visar text&#10;&#10;Automatiskt genererad beskrivning">
            <a:extLst>
              <a:ext uri="{FF2B5EF4-FFF2-40B4-BE49-F238E27FC236}">
                <a16:creationId xmlns:a16="http://schemas.microsoft.com/office/drawing/2014/main" id="{BE035EA9-0094-6A0A-42C7-585DE2180165}"/>
              </a:ext>
            </a:extLst>
          </p:cNvPr>
          <p:cNvPicPr>
            <a:picLocks noChangeAspect="1"/>
          </p:cNvPicPr>
          <p:nvPr/>
        </p:nvPicPr>
        <p:blipFill>
          <a:blip r:embed="rId4"/>
          <a:stretch>
            <a:fillRect/>
          </a:stretch>
        </p:blipFill>
        <p:spPr>
          <a:xfrm>
            <a:off x="569495" y="3181648"/>
            <a:ext cx="8065168" cy="470639"/>
          </a:xfrm>
          <a:prstGeom prst="rect">
            <a:avLst/>
          </a:prstGeom>
        </p:spPr>
      </p:pic>
    </p:spTree>
    <p:extLst>
      <p:ext uri="{BB962C8B-B14F-4D97-AF65-F5344CB8AC3E}">
        <p14:creationId xmlns:p14="http://schemas.microsoft.com/office/powerpoint/2010/main" val="4277568149"/>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a:t>Rank Landing Outcomes Between 2010-06-04 and 2017-03-20</a:t>
            </a:r>
            <a:endParaRPr lang="en-US"/>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vert="horz" lIns="0" tIns="0" rIns="0" bIns="0" rtlCol="0" anchor="t">
            <a:noAutofit/>
          </a:bodyPr>
          <a:lstStyle/>
          <a:p>
            <a:r>
              <a:rPr lang="en-GB" b="1">
                <a:ea typeface="+mn-lt"/>
                <a:cs typeface="+mn-lt"/>
              </a:rPr>
              <a:t>Rank the  count of  successful </a:t>
            </a:r>
            <a:r>
              <a:rPr lang="en-GB" b="1" err="1">
                <a:ea typeface="+mn-lt"/>
                <a:cs typeface="+mn-lt"/>
              </a:rPr>
              <a:t>landing_outcomes</a:t>
            </a:r>
            <a:r>
              <a:rPr lang="en-GB" b="1">
                <a:ea typeface="+mn-lt"/>
                <a:cs typeface="+mn-lt"/>
              </a:rPr>
              <a:t> between the date 04-06-2010 and 20-03-2017 in descending order.</a:t>
            </a:r>
            <a:endParaRPr lang="sv-SE" b="1">
              <a:ea typeface="+mn-lt"/>
              <a:cs typeface="+mn-lt"/>
            </a:endParaRPr>
          </a:p>
          <a:p>
            <a:endParaRPr lang="en-GB"/>
          </a:p>
          <a:p>
            <a:endParaRPr lang="en-GB"/>
          </a:p>
          <a:p>
            <a:endParaRPr lang="en-GB"/>
          </a:p>
          <a:p>
            <a:endParaRPr lang="en-GB"/>
          </a:p>
          <a:p>
            <a:endParaRPr lang="en-GB"/>
          </a:p>
          <a:p>
            <a:endParaRPr lang="en-GB"/>
          </a:p>
          <a:p>
            <a:endParaRPr lang="en-GB"/>
          </a:p>
          <a:p>
            <a:r>
              <a:rPr lang="en-GB">
                <a:solidFill>
                  <a:srgbClr val="61AFEF"/>
                </a:solidFill>
                <a:latin typeface="Consolas"/>
              </a:rPr>
              <a:t>BETWEEN</a:t>
            </a:r>
            <a:r>
              <a:rPr lang="en-GB"/>
              <a:t> filters so only between the dates are selected which is used with </a:t>
            </a:r>
            <a:r>
              <a:rPr lang="en-GB">
                <a:solidFill>
                  <a:srgbClr val="61AFEF"/>
                </a:solidFill>
                <a:latin typeface="Consolas"/>
              </a:rPr>
              <a:t>LIKE</a:t>
            </a:r>
            <a:r>
              <a:rPr lang="en-GB"/>
              <a:t> so only successful landings are chosen. </a:t>
            </a:r>
            <a:r>
              <a:rPr lang="en-GB">
                <a:solidFill>
                  <a:srgbClr val="61AFEF"/>
                </a:solidFill>
                <a:latin typeface="Consolas"/>
              </a:rPr>
              <a:t>GROUP BY</a:t>
            </a:r>
            <a:r>
              <a:rPr lang="en-GB"/>
              <a:t> is used to group the findings </a:t>
            </a:r>
            <a:r>
              <a:rPr lang="en-GB">
                <a:solidFill>
                  <a:srgbClr val="FFFFFF"/>
                </a:solidFill>
                <a:latin typeface="Ubuntu"/>
              </a:rPr>
              <a:t>and </a:t>
            </a:r>
            <a:r>
              <a:rPr lang="en-GB">
                <a:solidFill>
                  <a:srgbClr val="61AFEF"/>
                </a:solidFill>
                <a:latin typeface="Consolas"/>
              </a:rPr>
              <a:t>ORDER BY</a:t>
            </a:r>
            <a:r>
              <a:rPr lang="en-GB"/>
              <a:t> orders </a:t>
            </a:r>
            <a:r>
              <a:rPr lang="en-GB">
                <a:solidFill>
                  <a:srgbClr val="FFFFFF"/>
                </a:solidFill>
                <a:latin typeface="Ubuntu"/>
              </a:rPr>
              <a:t>them </a:t>
            </a:r>
            <a:r>
              <a:rPr lang="en-GB">
                <a:solidFill>
                  <a:srgbClr val="61AFEF"/>
                </a:solidFill>
                <a:latin typeface="Consolas"/>
              </a:rPr>
              <a:t>DESC</a:t>
            </a:r>
            <a:r>
              <a:rPr lang="en-GB"/>
              <a:t> is then used to specify the descending order.</a:t>
            </a:r>
          </a:p>
        </p:txBody>
      </p:sp>
      <p:pic>
        <p:nvPicPr>
          <p:cNvPr id="7" name="Picture 6">
            <a:extLst>
              <a:ext uri="{FF2B5EF4-FFF2-40B4-BE49-F238E27FC236}">
                <a16:creationId xmlns:a16="http://schemas.microsoft.com/office/drawing/2014/main" id="{560491BC-24C6-41C4-B191-B66AC1EDF4AD}"/>
              </a:ext>
            </a:extLst>
          </p:cNvPr>
          <p:cNvPicPr>
            <a:picLocks noChangeAspect="1"/>
          </p:cNvPicPr>
          <p:nvPr/>
        </p:nvPicPr>
        <p:blipFill>
          <a:blip r:embed="rId2"/>
          <a:srcRect t="4122" b="4122"/>
          <a:stretch>
            <a:fillRect/>
          </a:stretch>
        </p:blipFill>
        <p:spPr>
          <a:xfrm>
            <a:off x="9335816" y="2164178"/>
            <a:ext cx="2723099" cy="2416951"/>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00593BBD-21D6-4EFD-BA6D-CF55DBAFE911}"/>
              </a:ext>
            </a:extLst>
          </p:cNvPr>
          <p:cNvSpPr/>
          <p:nvPr/>
        </p:nvSpPr>
        <p:spPr>
          <a:xfrm>
            <a:off x="8653269" y="3242831"/>
            <a:ext cx="605430" cy="324211"/>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err="1"/>
          </a:p>
        </p:txBody>
      </p:sp>
      <p:pic>
        <p:nvPicPr>
          <p:cNvPr id="4" name="Bildobjekt 5" descr="En bild som visar text&#10;&#10;Automatiskt genererad beskrivning">
            <a:extLst>
              <a:ext uri="{FF2B5EF4-FFF2-40B4-BE49-F238E27FC236}">
                <a16:creationId xmlns:a16="http://schemas.microsoft.com/office/drawing/2014/main" id="{30862977-CF14-4E4A-C256-091A79B80F8A}"/>
              </a:ext>
            </a:extLst>
          </p:cNvPr>
          <p:cNvPicPr>
            <a:picLocks noChangeAspect="1"/>
          </p:cNvPicPr>
          <p:nvPr/>
        </p:nvPicPr>
        <p:blipFill>
          <a:blip r:embed="rId3"/>
          <a:stretch>
            <a:fillRect/>
          </a:stretch>
        </p:blipFill>
        <p:spPr>
          <a:xfrm>
            <a:off x="56148" y="3161056"/>
            <a:ext cx="8478251" cy="479741"/>
          </a:xfrm>
          <a:prstGeom prst="rect">
            <a:avLst/>
          </a:prstGeom>
        </p:spPr>
      </p:pic>
    </p:spTree>
    <p:extLst>
      <p:ext uri="{BB962C8B-B14F-4D97-AF65-F5344CB8AC3E}">
        <p14:creationId xmlns:p14="http://schemas.microsoft.com/office/powerpoint/2010/main" val="35104247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1323344"/>
            <a:ext cx="11386134" cy="3046988"/>
          </a:xfrm>
        </p:spPr>
        <p:txBody>
          <a:bodyPr/>
          <a:lstStyle/>
          <a:p>
            <a:r>
              <a:rPr lang="en-GB"/>
              <a:t>LAUNCH SITES PROXIMITY ANALYSIS – </a:t>
            </a:r>
            <a:r>
              <a:rPr lang="en-GB">
                <a:solidFill>
                  <a:schemeClr val="accent2"/>
                </a:solidFill>
              </a:rPr>
              <a:t>FOLIUM INTERACTIVE MAP</a:t>
            </a:r>
            <a:endParaRPr lang="en-US">
              <a:solidFill>
                <a:schemeClr val="accent2"/>
              </a:solidFill>
            </a:endParaRPr>
          </a:p>
        </p:txBody>
      </p:sp>
    </p:spTree>
    <p:extLst>
      <p:ext uri="{BB962C8B-B14F-4D97-AF65-F5344CB8AC3E}">
        <p14:creationId xmlns:p14="http://schemas.microsoft.com/office/powerpoint/2010/main" val="3485903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a:t>ALL LAUNCH SITES ON A MAP</a:t>
            </a:r>
            <a:endParaRPr lang="en-US"/>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501066" y="4097206"/>
            <a:ext cx="4090080" cy="2145813"/>
          </a:xfrm>
        </p:spPr>
        <p:txBody>
          <a:bodyPr anchor="ctr"/>
          <a:lstStyle/>
          <a:p>
            <a:r>
              <a:rPr lang="en-GB"/>
              <a:t>The SpaceX launch sites are all on coasts of USA(Florida and California). </a:t>
            </a:r>
          </a:p>
          <a:p>
            <a:endParaRPr lang="en-GB"/>
          </a:p>
        </p:txBody>
      </p:sp>
      <p:pic>
        <p:nvPicPr>
          <p:cNvPr id="5" name="Picture 4">
            <a:extLst>
              <a:ext uri="{FF2B5EF4-FFF2-40B4-BE49-F238E27FC236}">
                <a16:creationId xmlns:a16="http://schemas.microsoft.com/office/drawing/2014/main" id="{830E6953-316E-42EB-95D1-99F67DA414D8}"/>
              </a:ext>
            </a:extLst>
          </p:cNvPr>
          <p:cNvPicPr>
            <a:picLocks noChangeAspect="1"/>
          </p:cNvPicPr>
          <p:nvPr/>
        </p:nvPicPr>
        <p:blipFill rotWithShape="1">
          <a:blip r:embed="rId2"/>
          <a:srcRect l="14863"/>
          <a:stretch/>
        </p:blipFill>
        <p:spPr>
          <a:xfrm>
            <a:off x="368718" y="1164270"/>
            <a:ext cx="5141524" cy="2419145"/>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2F1A4898-110E-45CB-9796-031F12CC5C36}"/>
              </a:ext>
            </a:extLst>
          </p:cNvPr>
          <p:cNvPicPr>
            <a:picLocks noChangeAspect="1"/>
          </p:cNvPicPr>
          <p:nvPr/>
        </p:nvPicPr>
        <p:blipFill>
          <a:blip r:embed="rId3"/>
          <a:stretch>
            <a:fillRect/>
          </a:stretch>
        </p:blipFill>
        <p:spPr>
          <a:xfrm>
            <a:off x="5796640" y="1162603"/>
            <a:ext cx="4107057" cy="242081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ED5DAAF4-F0FD-496A-A5FD-EDD46E8D9201}"/>
              </a:ext>
            </a:extLst>
          </p:cNvPr>
          <p:cNvPicPr>
            <a:picLocks noChangeAspect="1"/>
          </p:cNvPicPr>
          <p:nvPr/>
        </p:nvPicPr>
        <p:blipFill>
          <a:blip r:embed="rId4"/>
          <a:stretch>
            <a:fillRect/>
          </a:stretch>
        </p:blipFill>
        <p:spPr>
          <a:xfrm>
            <a:off x="4786216" y="3843137"/>
            <a:ext cx="2125052" cy="2537647"/>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id="{84F9D811-0565-48B1-B761-E038A313E4C1}"/>
              </a:ext>
            </a:extLst>
          </p:cNvPr>
          <p:cNvPicPr>
            <a:picLocks noChangeAspect="1"/>
          </p:cNvPicPr>
          <p:nvPr/>
        </p:nvPicPr>
        <p:blipFill>
          <a:blip r:embed="rId5"/>
          <a:stretch>
            <a:fillRect/>
          </a:stretch>
        </p:blipFill>
        <p:spPr>
          <a:xfrm>
            <a:off x="7463633" y="3844542"/>
            <a:ext cx="3406599" cy="253884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3" name="Straight Arrow Connector 12">
            <a:extLst>
              <a:ext uri="{FF2B5EF4-FFF2-40B4-BE49-F238E27FC236}">
                <a16:creationId xmlns:a16="http://schemas.microsoft.com/office/drawing/2014/main" id="{A431E1EE-7A9E-47B1-8975-52E55A84DDFB}"/>
              </a:ext>
            </a:extLst>
          </p:cNvPr>
          <p:cNvCxnSpPr>
            <a:cxnSpLocks/>
          </p:cNvCxnSpPr>
          <p:nvPr/>
        </p:nvCxnSpPr>
        <p:spPr>
          <a:xfrm flipV="1">
            <a:off x="4364958" y="2721017"/>
            <a:ext cx="4843712" cy="47925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11FF143-CEC6-4CA3-89FE-0F8B1F81702C}"/>
              </a:ext>
            </a:extLst>
          </p:cNvPr>
          <p:cNvCxnSpPr>
            <a:cxnSpLocks/>
          </p:cNvCxnSpPr>
          <p:nvPr/>
        </p:nvCxnSpPr>
        <p:spPr>
          <a:xfrm>
            <a:off x="9188993" y="2737812"/>
            <a:ext cx="3134" cy="25246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479C3A5-0B3A-45AB-A779-91C6A72446F6}"/>
              </a:ext>
            </a:extLst>
          </p:cNvPr>
          <p:cNvCxnSpPr>
            <a:cxnSpLocks/>
          </p:cNvCxnSpPr>
          <p:nvPr/>
        </p:nvCxnSpPr>
        <p:spPr>
          <a:xfrm flipH="1" flipV="1">
            <a:off x="6132931" y="4997951"/>
            <a:ext cx="3055352" cy="2456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195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a:t>SUCCESS/FAILED LAUNCHES FOR EACH SITE</a:t>
            </a:r>
            <a:endParaRPr lang="en-US"/>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6607174" y="1447801"/>
            <a:ext cx="5203825" cy="2139004"/>
          </a:xfrm>
        </p:spPr>
        <p:txBody>
          <a:bodyPr anchor="ctr"/>
          <a:lstStyle/>
          <a:p>
            <a:r>
              <a:rPr lang="en-GB" dirty="0"/>
              <a:t>For each site the launches was grouped into clusters, were </a:t>
            </a:r>
            <a:r>
              <a:rPr lang="en-GB" dirty="0">
                <a:ea typeface="+mn-lt"/>
                <a:cs typeface="+mn-lt"/>
              </a:rPr>
              <a:t>successful launches </a:t>
            </a:r>
            <a:r>
              <a:rPr lang="en-GB" dirty="0">
                <a:solidFill>
                  <a:srgbClr val="FFFFFF"/>
                </a:solidFill>
              </a:rPr>
              <a:t>was markt with </a:t>
            </a:r>
            <a:r>
              <a:rPr lang="en-GB" dirty="0">
                <a:solidFill>
                  <a:srgbClr val="058A05"/>
                </a:solidFill>
              </a:rPr>
              <a:t>green icons </a:t>
            </a:r>
            <a:r>
              <a:rPr lang="en-GB" dirty="0"/>
              <a:t> and </a:t>
            </a:r>
            <a:r>
              <a:rPr lang="en-GB" dirty="0">
                <a:solidFill>
                  <a:srgbClr val="FF0505"/>
                </a:solidFill>
              </a:rPr>
              <a:t>red icons</a:t>
            </a:r>
            <a:r>
              <a:rPr lang="en-GB" dirty="0"/>
              <a:t> if it failed</a:t>
            </a:r>
          </a:p>
        </p:txBody>
      </p:sp>
      <p:pic>
        <p:nvPicPr>
          <p:cNvPr id="5" name="Picture 4">
            <a:extLst>
              <a:ext uri="{FF2B5EF4-FFF2-40B4-BE49-F238E27FC236}">
                <a16:creationId xmlns:a16="http://schemas.microsoft.com/office/drawing/2014/main" id="{72AA3B8A-3CD7-47BB-B21C-38E0FA0819A7}"/>
              </a:ext>
            </a:extLst>
          </p:cNvPr>
          <p:cNvPicPr>
            <a:picLocks noChangeAspect="1"/>
          </p:cNvPicPr>
          <p:nvPr/>
        </p:nvPicPr>
        <p:blipFill rotWithShape="1">
          <a:blip r:embed="rId2"/>
          <a:srcRect l="5048" r="9066" b="33706"/>
          <a:stretch/>
        </p:blipFill>
        <p:spPr>
          <a:xfrm>
            <a:off x="333190" y="1075530"/>
            <a:ext cx="5503634" cy="2509155"/>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AF5D76AB-E091-47AB-A966-C5CD296A8B48}"/>
              </a:ext>
            </a:extLst>
          </p:cNvPr>
          <p:cNvPicPr>
            <a:picLocks noChangeAspect="1"/>
          </p:cNvPicPr>
          <p:nvPr/>
        </p:nvPicPr>
        <p:blipFill rotWithShape="1">
          <a:blip r:embed="rId3"/>
          <a:srcRect l="23568" t="15992" r="18660" b="13989"/>
          <a:stretch/>
        </p:blipFill>
        <p:spPr>
          <a:xfrm>
            <a:off x="3046217" y="4549428"/>
            <a:ext cx="1479509" cy="1764945"/>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id="{AECC085B-B9D2-4EAC-82D4-CB8F3EE4508D}"/>
              </a:ext>
            </a:extLst>
          </p:cNvPr>
          <p:cNvPicPr>
            <a:picLocks noChangeAspect="1"/>
          </p:cNvPicPr>
          <p:nvPr/>
        </p:nvPicPr>
        <p:blipFill rotWithShape="1">
          <a:blip r:embed="rId4"/>
          <a:srcRect l="23863" t="14943" r="18395" b="15057"/>
          <a:stretch/>
        </p:blipFill>
        <p:spPr>
          <a:xfrm>
            <a:off x="5128170" y="4568555"/>
            <a:ext cx="1475497" cy="174489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6" name="Picture 15">
            <a:extLst>
              <a:ext uri="{FF2B5EF4-FFF2-40B4-BE49-F238E27FC236}">
                <a16:creationId xmlns:a16="http://schemas.microsoft.com/office/drawing/2014/main" id="{B62D8F57-0A7F-4E3A-9FD1-1C052BAC7AAD}"/>
              </a:ext>
            </a:extLst>
          </p:cNvPr>
          <p:cNvPicPr>
            <a:picLocks noChangeAspect="1"/>
          </p:cNvPicPr>
          <p:nvPr/>
        </p:nvPicPr>
        <p:blipFill>
          <a:blip r:embed="rId5"/>
          <a:stretch>
            <a:fillRect/>
          </a:stretch>
        </p:blipFill>
        <p:spPr>
          <a:xfrm>
            <a:off x="7832886" y="4264173"/>
            <a:ext cx="3220977" cy="2109315"/>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8" name="Picture 17">
            <a:extLst>
              <a:ext uri="{FF2B5EF4-FFF2-40B4-BE49-F238E27FC236}">
                <a16:creationId xmlns:a16="http://schemas.microsoft.com/office/drawing/2014/main" id="{E042C343-0EF8-49CE-B308-CDA647A30756}"/>
              </a:ext>
            </a:extLst>
          </p:cNvPr>
          <p:cNvPicPr>
            <a:picLocks noChangeAspect="1"/>
          </p:cNvPicPr>
          <p:nvPr/>
        </p:nvPicPr>
        <p:blipFill>
          <a:blip r:embed="rId6"/>
          <a:stretch>
            <a:fillRect/>
          </a:stretch>
        </p:blipFill>
        <p:spPr>
          <a:xfrm>
            <a:off x="232927" y="4264352"/>
            <a:ext cx="2406433" cy="240335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9" name="Straight Arrow Connector 18">
            <a:extLst>
              <a:ext uri="{FF2B5EF4-FFF2-40B4-BE49-F238E27FC236}">
                <a16:creationId xmlns:a16="http://schemas.microsoft.com/office/drawing/2014/main" id="{CA010C29-FACA-4FCC-8071-A538F22931E5}"/>
              </a:ext>
            </a:extLst>
          </p:cNvPr>
          <p:cNvCxnSpPr>
            <a:cxnSpLocks/>
          </p:cNvCxnSpPr>
          <p:nvPr/>
        </p:nvCxnSpPr>
        <p:spPr>
          <a:xfrm>
            <a:off x="913396" y="2552199"/>
            <a:ext cx="351588" cy="13393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C6886-0DA4-41B4-9089-8CC8574CAC1F}"/>
              </a:ext>
            </a:extLst>
          </p:cNvPr>
          <p:cNvCxnSpPr>
            <a:cxnSpLocks/>
          </p:cNvCxnSpPr>
          <p:nvPr/>
        </p:nvCxnSpPr>
        <p:spPr>
          <a:xfrm>
            <a:off x="4542797" y="3157979"/>
            <a:ext cx="331046" cy="10321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FFCB056-11ED-4BB9-8976-35C2C46E8C91}"/>
              </a:ext>
            </a:extLst>
          </p:cNvPr>
          <p:cNvCxnSpPr>
            <a:cxnSpLocks/>
          </p:cNvCxnSpPr>
          <p:nvPr/>
        </p:nvCxnSpPr>
        <p:spPr>
          <a:xfrm>
            <a:off x="4621504" y="3134853"/>
            <a:ext cx="3368939" cy="92252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0D44313-C0AE-4654-9D60-DEC2AF70D33D}"/>
                  </a:ext>
                </a:extLst>
              </p:cNvPr>
              <p:cNvSpPr txBox="1"/>
              <p:nvPr/>
            </p:nvSpPr>
            <p:spPr>
              <a:xfrm>
                <a:off x="4673056" y="5132609"/>
                <a:ext cx="2997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solidFill>
                            <a:schemeClr val="accent2"/>
                          </a:solidFill>
                          <a:latin typeface="Cambria Math" panose="02040503050406030204" pitchFamily="18" charset="0"/>
                        </a:rPr>
                        <m:t>=</m:t>
                      </m:r>
                    </m:oMath>
                  </m:oMathPara>
                </a14:m>
                <a:endParaRPr lang="en-GB" sz="2400">
                  <a:solidFill>
                    <a:schemeClr val="accent2"/>
                  </a:solidFill>
                </a:endParaRPr>
              </a:p>
            </p:txBody>
          </p:sp>
        </mc:Choice>
        <mc:Fallback xmlns="">
          <p:sp>
            <p:nvSpPr>
              <p:cNvPr id="37" name="TextBox 36">
                <a:extLst>
                  <a:ext uri="{FF2B5EF4-FFF2-40B4-BE49-F238E27FC236}">
                    <a16:creationId xmlns:a16="http://schemas.microsoft.com/office/drawing/2014/main" id="{80D44313-C0AE-4654-9D60-DEC2AF70D33D}"/>
                  </a:ext>
                </a:extLst>
              </p:cNvPr>
              <p:cNvSpPr txBox="1">
                <a:spLocks noRot="1" noChangeAspect="1" noMove="1" noResize="1" noEditPoints="1" noAdjustHandles="1" noChangeArrowheads="1" noChangeShapeType="1" noTextEdit="1"/>
              </p:cNvSpPr>
              <p:nvPr/>
            </p:nvSpPr>
            <p:spPr>
              <a:xfrm>
                <a:off x="4673056" y="5132609"/>
                <a:ext cx="299761" cy="369332"/>
              </a:xfrm>
              <a:prstGeom prst="rect">
                <a:avLst/>
              </a:prstGeom>
              <a:blipFill>
                <a:blip r:embed="rId7"/>
                <a:stretch>
                  <a:fillRect l="-10204" r="-10204"/>
                </a:stretch>
              </a:blipFill>
            </p:spPr>
            <p:txBody>
              <a:bodyPr/>
              <a:lstStyle/>
              <a:p>
                <a:r>
                  <a:rPr lang="sv-SE">
                    <a:noFill/>
                  </a:rPr>
                  <a:t> </a:t>
                </a:r>
              </a:p>
            </p:txBody>
          </p:sp>
        </mc:Fallback>
      </mc:AlternateContent>
      <p:sp>
        <p:nvSpPr>
          <p:cNvPr id="39" name="TextBox 38">
            <a:extLst>
              <a:ext uri="{FF2B5EF4-FFF2-40B4-BE49-F238E27FC236}">
                <a16:creationId xmlns:a16="http://schemas.microsoft.com/office/drawing/2014/main" id="{44CF0C46-6155-4C75-A554-8D2029DED5AE}"/>
              </a:ext>
            </a:extLst>
          </p:cNvPr>
          <p:cNvSpPr txBox="1"/>
          <p:nvPr/>
        </p:nvSpPr>
        <p:spPr>
          <a:xfrm>
            <a:off x="2464690" y="4136247"/>
            <a:ext cx="4957124" cy="369332"/>
          </a:xfrm>
          <a:prstGeom prst="rect">
            <a:avLst/>
          </a:prstGeom>
          <a:noFill/>
        </p:spPr>
        <p:txBody>
          <a:bodyPr wrap="square" rtlCol="0">
            <a:spAutoFit/>
          </a:bodyPr>
          <a:lstStyle/>
          <a:p>
            <a:pPr algn="ctr"/>
            <a:r>
              <a:rPr lang="en-GB">
                <a:solidFill>
                  <a:schemeClr val="bg1"/>
                </a:solidFill>
              </a:rPr>
              <a:t>CCAFS SLC-40 and CCAFS LC-40</a:t>
            </a:r>
          </a:p>
        </p:txBody>
      </p:sp>
      <p:sp>
        <p:nvSpPr>
          <p:cNvPr id="40" name="TextBox 39">
            <a:extLst>
              <a:ext uri="{FF2B5EF4-FFF2-40B4-BE49-F238E27FC236}">
                <a16:creationId xmlns:a16="http://schemas.microsoft.com/office/drawing/2014/main" id="{2F38EB93-4343-4D23-962B-7E16FEFDB7D0}"/>
              </a:ext>
            </a:extLst>
          </p:cNvPr>
          <p:cNvSpPr txBox="1"/>
          <p:nvPr/>
        </p:nvSpPr>
        <p:spPr>
          <a:xfrm>
            <a:off x="8587484" y="3768619"/>
            <a:ext cx="1420287" cy="369332"/>
          </a:xfrm>
          <a:prstGeom prst="rect">
            <a:avLst/>
          </a:prstGeom>
          <a:noFill/>
        </p:spPr>
        <p:txBody>
          <a:bodyPr wrap="square" rtlCol="0">
            <a:spAutoFit/>
          </a:bodyPr>
          <a:lstStyle/>
          <a:p>
            <a:pPr algn="ctr"/>
            <a:r>
              <a:rPr lang="en-GB">
                <a:solidFill>
                  <a:schemeClr val="bg1"/>
                </a:solidFill>
              </a:rPr>
              <a:t>KSC LC-39A</a:t>
            </a:r>
          </a:p>
        </p:txBody>
      </p:sp>
      <p:sp>
        <p:nvSpPr>
          <p:cNvPr id="41" name="TextBox 40">
            <a:extLst>
              <a:ext uri="{FF2B5EF4-FFF2-40B4-BE49-F238E27FC236}">
                <a16:creationId xmlns:a16="http://schemas.microsoft.com/office/drawing/2014/main" id="{17C6D80A-8CB8-43E7-919A-881ECCFB1F0F}"/>
              </a:ext>
            </a:extLst>
          </p:cNvPr>
          <p:cNvSpPr txBox="1"/>
          <p:nvPr/>
        </p:nvSpPr>
        <p:spPr>
          <a:xfrm>
            <a:off x="481149" y="3827971"/>
            <a:ext cx="1732666" cy="369332"/>
          </a:xfrm>
          <a:prstGeom prst="rect">
            <a:avLst/>
          </a:prstGeom>
          <a:noFill/>
        </p:spPr>
        <p:txBody>
          <a:bodyPr wrap="square" rtlCol="0">
            <a:spAutoFit/>
          </a:bodyPr>
          <a:lstStyle/>
          <a:p>
            <a:pPr algn="ctr"/>
            <a:r>
              <a:rPr lang="en-GB">
                <a:solidFill>
                  <a:schemeClr val="bg1"/>
                </a:solidFill>
              </a:rPr>
              <a:t>VAFB SLC-4E</a:t>
            </a:r>
          </a:p>
        </p:txBody>
      </p:sp>
    </p:spTree>
    <p:extLst>
      <p:ext uri="{BB962C8B-B14F-4D97-AF65-F5344CB8AC3E}">
        <p14:creationId xmlns:p14="http://schemas.microsoft.com/office/powerpoint/2010/main" val="3980941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a:t>PROXIMITY OF LAUNCH SITES TO OTHER POINTS OF INTEREST</a:t>
            </a:r>
            <a:endParaRPr lang="en-US"/>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1198439" y="1288994"/>
            <a:ext cx="3826538" cy="2111402"/>
          </a:xfrm>
        </p:spPr>
        <p:txBody>
          <a:bodyPr vert="horz" lIns="0" tIns="0" rIns="0" bIns="0" rtlCol="0" anchor="t">
            <a:noAutofit/>
          </a:bodyPr>
          <a:lstStyle/>
          <a:p>
            <a:r>
              <a:rPr lang="en-GB" sz="1400" dirty="0"/>
              <a:t>If we take the launch site CCAFS SLC-40 for example we can see the following when it comes to distance to points of interest.</a:t>
            </a:r>
          </a:p>
          <a:p>
            <a:pPr marL="171450" indent="-171450">
              <a:buChar char="•"/>
            </a:pPr>
            <a:r>
              <a:rPr lang="en-GB" sz="1200" dirty="0"/>
              <a:t>The launch site is less then 1km away from the coastline and highway, the closets railway is only 1.29km away. </a:t>
            </a:r>
            <a:endParaRPr lang="sv-SE"/>
          </a:p>
          <a:p>
            <a:pPr marL="171450" indent="-171450">
              <a:buChar char="•"/>
            </a:pPr>
            <a:r>
              <a:rPr lang="en-GB" sz="1200" dirty="0"/>
              <a:t>The launch site is also kept a distance from city's, the nearest city is 52km away.</a:t>
            </a:r>
          </a:p>
          <a:p>
            <a:endParaRPr lang="en-GB"/>
          </a:p>
        </p:txBody>
      </p:sp>
      <p:pic>
        <p:nvPicPr>
          <p:cNvPr id="5" name="Picture 4">
            <a:extLst>
              <a:ext uri="{FF2B5EF4-FFF2-40B4-BE49-F238E27FC236}">
                <a16:creationId xmlns:a16="http://schemas.microsoft.com/office/drawing/2014/main" id="{6FAA4731-007A-47A7-94F7-484E3894C601}"/>
              </a:ext>
            </a:extLst>
          </p:cNvPr>
          <p:cNvPicPr>
            <a:picLocks noChangeAspect="1"/>
          </p:cNvPicPr>
          <p:nvPr/>
        </p:nvPicPr>
        <p:blipFill>
          <a:blip r:embed="rId2"/>
          <a:stretch>
            <a:fillRect/>
          </a:stretch>
        </p:blipFill>
        <p:spPr>
          <a:xfrm>
            <a:off x="5235860" y="3964069"/>
            <a:ext cx="5925348" cy="243023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9ED85067-8CA6-4F75-9A4E-74946631A5FB}"/>
              </a:ext>
            </a:extLst>
          </p:cNvPr>
          <p:cNvPicPr>
            <a:picLocks noChangeAspect="1"/>
          </p:cNvPicPr>
          <p:nvPr/>
        </p:nvPicPr>
        <p:blipFill>
          <a:blip r:embed="rId3"/>
          <a:stretch>
            <a:fillRect/>
          </a:stretch>
        </p:blipFill>
        <p:spPr>
          <a:xfrm>
            <a:off x="6684838" y="1196071"/>
            <a:ext cx="3273086" cy="2450285"/>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A04E53BE-7195-40F2-8D36-E84661056391}"/>
              </a:ext>
            </a:extLst>
          </p:cNvPr>
          <p:cNvPicPr>
            <a:picLocks noChangeAspect="1"/>
          </p:cNvPicPr>
          <p:nvPr/>
        </p:nvPicPr>
        <p:blipFill>
          <a:blip r:embed="rId4"/>
          <a:stretch>
            <a:fillRect/>
          </a:stretch>
        </p:blipFill>
        <p:spPr>
          <a:xfrm>
            <a:off x="1015014" y="3964727"/>
            <a:ext cx="3568668" cy="243372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561312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339007"/>
            <a:ext cx="11386134" cy="2031325"/>
          </a:xfrm>
        </p:spPr>
        <p:txBody>
          <a:bodyPr/>
          <a:lstStyle/>
          <a:p>
            <a:r>
              <a:rPr lang="en-GB"/>
              <a:t>interactive dashboard  - </a:t>
            </a:r>
            <a:r>
              <a:rPr lang="en-GB">
                <a:solidFill>
                  <a:schemeClr val="accent2"/>
                </a:solidFill>
              </a:rPr>
              <a:t>Plotly Dash</a:t>
            </a:r>
            <a:endParaRPr lang="en-US">
              <a:solidFill>
                <a:schemeClr val="accent2"/>
              </a:solidFill>
            </a:endParaRPr>
          </a:p>
        </p:txBody>
      </p:sp>
    </p:spTree>
    <p:extLst>
      <p:ext uri="{BB962C8B-B14F-4D97-AF65-F5344CB8AC3E}">
        <p14:creationId xmlns:p14="http://schemas.microsoft.com/office/powerpoint/2010/main" val="33693125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A0F202F-B05D-4A96-A811-E17C7C676D8D}"/>
              </a:ext>
            </a:extLst>
          </p:cNvPr>
          <p:cNvPicPr>
            <a:picLocks noChangeAspect="1"/>
          </p:cNvPicPr>
          <p:nvPr/>
        </p:nvPicPr>
        <p:blipFill>
          <a:blip r:embed="rId2"/>
          <a:stretch>
            <a:fillRect/>
          </a:stretch>
        </p:blipFill>
        <p:spPr>
          <a:xfrm>
            <a:off x="4338485" y="1769524"/>
            <a:ext cx="7091275" cy="408582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a:t>launch success count for all sites</a:t>
            </a:r>
            <a:endParaRPr lang="en-US"/>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547101" y="878305"/>
            <a:ext cx="3194720" cy="3368824"/>
          </a:xfrm>
        </p:spPr>
        <p:txBody>
          <a:bodyPr anchor="ctr"/>
          <a:lstStyle/>
          <a:p>
            <a:r>
              <a:rPr lang="en-GB" dirty="0"/>
              <a:t>The Launch</a:t>
            </a:r>
            <a:r>
              <a:rPr lang="en-GB" dirty="0">
                <a:solidFill>
                  <a:srgbClr val="FFFFFF"/>
                </a:solidFill>
              </a:rPr>
              <a:t> site with the most successful launches  was</a:t>
            </a:r>
            <a:r>
              <a:rPr lang="en-GB" dirty="0">
                <a:solidFill>
                  <a:schemeClr val="accent2"/>
                </a:solidFill>
              </a:rPr>
              <a:t> KSC LC-39A </a:t>
            </a:r>
            <a:r>
              <a:rPr lang="en-GB" dirty="0"/>
              <a:t>and the one with the</a:t>
            </a:r>
            <a:r>
              <a:rPr lang="en-GB" dirty="0">
                <a:solidFill>
                  <a:srgbClr val="FFFFFF"/>
                </a:solidFill>
              </a:rPr>
              <a:t> least was</a:t>
            </a:r>
            <a:r>
              <a:rPr lang="en-GB" dirty="0">
                <a:solidFill>
                  <a:schemeClr val="accent2"/>
                </a:solidFill>
              </a:rPr>
              <a:t> CCAFS SLC-40 </a:t>
            </a:r>
          </a:p>
        </p:txBody>
      </p:sp>
    </p:spTree>
    <p:extLst>
      <p:ext uri="{BB962C8B-B14F-4D97-AF65-F5344CB8AC3E}">
        <p14:creationId xmlns:p14="http://schemas.microsoft.com/office/powerpoint/2010/main" val="2897864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a:extLst>
              <a:ext uri="{FF2B5EF4-FFF2-40B4-BE49-F238E27FC236}">
                <a16:creationId xmlns:a16="http://schemas.microsoft.com/office/drawing/2014/main" id="{13EE817D-A4E8-48C0-A58E-2B4150E27141}"/>
              </a:ext>
              <a:ext uri="{C183D7F6-B498-43B3-948B-1728B52AA6E4}">
                <adec:decorative xmlns:adec="http://schemas.microsoft.com/office/drawing/2017/decorative" val="1"/>
              </a:ext>
            </a:extLst>
          </p:cNvPr>
          <p:cNvSpPr/>
          <p:nvPr/>
        </p:nvSpPr>
        <p:spPr>
          <a:xfrm>
            <a:off x="0" y="0"/>
            <a:ext cx="6702159"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chemeClr val="tx1">
              <a:lumMod val="85000"/>
              <a:lumOff val="15000"/>
            </a:schemeClr>
          </a:solidFill>
        </p:spPr>
        <p:txBody>
          <a:bodyPr wrap="square" lIns="0" tIns="0" rIns="0" bIns="0" rtlCol="0"/>
          <a:lstStyle/>
          <a:p>
            <a:endParaRPr/>
          </a:p>
        </p:txBody>
      </p:sp>
      <p:sp>
        <p:nvSpPr>
          <p:cNvPr id="17" name="Text Placeholder 2">
            <a:extLst>
              <a:ext uri="{FF2B5EF4-FFF2-40B4-BE49-F238E27FC236}">
                <a16:creationId xmlns:a16="http://schemas.microsoft.com/office/drawing/2014/main" id="{622DA3B6-DC47-4B36-985D-C5E3E531C22F}"/>
              </a:ext>
            </a:extLst>
          </p:cNvPr>
          <p:cNvSpPr>
            <a:spLocks noGrp="1"/>
          </p:cNvSpPr>
          <p:nvPr>
            <p:ph type="body" sz="quarter" idx="10"/>
          </p:nvPr>
        </p:nvSpPr>
        <p:spPr>
          <a:xfrm>
            <a:off x="404813" y="1447800"/>
            <a:ext cx="6195243" cy="4951413"/>
          </a:xfrm>
        </p:spPr>
        <p:txBody>
          <a:bodyPr vert="horz" lIns="0" tIns="0" rIns="0" bIns="0" rtlCol="0" anchor="t">
            <a:noAutofit/>
          </a:bodyPr>
          <a:lstStyle/>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a:ln>
                <a:noFill/>
              </a:ln>
              <a:solidFill>
                <a:srgbClr val="FFFFFF"/>
              </a:solidFill>
              <a:effectLst/>
              <a:uLnTx/>
              <a:uFillTx/>
              <a:latin typeface="Ubuntu"/>
              <a:ea typeface="+mn-ea"/>
              <a:cs typeface="+mn-cs"/>
            </a:endParaRPr>
          </a:p>
          <a:p>
            <a:pPr marL="342900" indent="-342900">
              <a:buFont typeface="Arial" panose="020B0604020202020204" pitchFamily="34" charset="0"/>
              <a:buChar char="•"/>
              <a:defRPr/>
            </a:pPr>
            <a:r>
              <a:rPr kumimoji="0" lang="en-GB" sz="1800" b="0" i="0" u="none" strike="noStrike" kern="1200" cap="none" spc="0" normalizeH="0" baseline="0" noProof="0">
                <a:ln>
                  <a:noFill/>
                </a:ln>
                <a:solidFill>
                  <a:srgbClr val="FFFFFF"/>
                </a:solidFill>
                <a:effectLst/>
                <a:uLnTx/>
                <a:uFillTx/>
                <a:latin typeface="Ubuntu"/>
                <a:ea typeface="+mn-ea"/>
                <a:cs typeface="+mn-cs"/>
              </a:rPr>
              <a:t>SpaceX launches Falcon 9 rockets at a cost </a:t>
            </a:r>
            <a:r>
              <a:rPr lang="en-GB" sz="1800">
                <a:solidFill>
                  <a:srgbClr val="FFFFFF"/>
                </a:solidFill>
                <a:latin typeface="Ubuntu"/>
              </a:rPr>
              <a:t>that is approximately $100m cheaper than other providers. The reason that SpaceX saves so much money is that they reuse the first stage of the rocket, but it is not always retrieved intact.</a:t>
            </a:r>
          </a:p>
          <a:p>
            <a:pPr marL="342900" indent="-342900">
              <a:buChar char="•"/>
              <a:defRPr/>
            </a:pPr>
            <a:endParaRPr lang="en-GB" sz="1800">
              <a:solidFill>
                <a:srgbClr val="FFFFFF"/>
              </a:solidFill>
            </a:endParaRPr>
          </a:p>
          <a:p>
            <a:pPr marL="342900" indent="-342900">
              <a:buFont typeface="Arial" panose="020B0604020202020204" pitchFamily="34" charset="0"/>
              <a:buChar char="•"/>
              <a:defRPr/>
            </a:pPr>
            <a:r>
              <a:rPr kumimoji="0" lang="en-GB" sz="1800" b="0" i="0" u="none" strike="noStrike" kern="1200" cap="none" spc="0" normalizeH="0" baseline="0" noProof="0">
                <a:ln>
                  <a:noFill/>
                </a:ln>
                <a:solidFill>
                  <a:srgbClr val="FFFFFF"/>
                </a:solidFill>
                <a:effectLst/>
                <a:uLnTx/>
                <a:uFillTx/>
                <a:latin typeface="Ubuntu"/>
                <a:ea typeface="+mn-ea"/>
                <a:cs typeface="+mn-cs"/>
              </a:rPr>
              <a:t>If we can </a:t>
            </a:r>
            <a:r>
              <a:rPr lang="en-GB" sz="1800">
                <a:solidFill>
                  <a:srgbClr val="FFFFFF"/>
                </a:solidFill>
                <a:latin typeface="Ubuntu"/>
              </a:rPr>
              <a:t>predict</a:t>
            </a:r>
            <a:r>
              <a:rPr kumimoji="0" lang="en-GB" sz="1800" b="0" i="0" u="none" strike="noStrike" kern="1200" cap="none" spc="0" normalizeH="0" baseline="0" noProof="0">
                <a:ln>
                  <a:noFill/>
                </a:ln>
                <a:solidFill>
                  <a:srgbClr val="FFFFFF"/>
                </a:solidFill>
                <a:effectLst/>
                <a:uLnTx/>
                <a:uFillTx/>
                <a:latin typeface="Ubuntu"/>
                <a:ea typeface="+mn-ea"/>
                <a:cs typeface="+mn-cs"/>
              </a:rPr>
              <a:t> whether the first </a:t>
            </a:r>
            <a:r>
              <a:rPr lang="en-GB" sz="1800">
                <a:solidFill>
                  <a:srgbClr val="FFFFFF"/>
                </a:solidFill>
                <a:latin typeface="Ubuntu"/>
              </a:rPr>
              <a:t>stage lands successfully</a:t>
            </a:r>
            <a:r>
              <a:rPr kumimoji="0" lang="en-GB" sz="1800" b="0" i="0" u="none" strike="noStrike" kern="1200" cap="none" spc="0" normalizeH="0" baseline="0" noProof="0">
                <a:ln>
                  <a:noFill/>
                </a:ln>
                <a:solidFill>
                  <a:srgbClr val="FFFFFF"/>
                </a:solidFill>
                <a:effectLst/>
                <a:uLnTx/>
                <a:uFillTx/>
                <a:latin typeface="Ubuntu"/>
                <a:ea typeface="+mn-ea"/>
                <a:cs typeface="+mn-cs"/>
              </a:rPr>
              <a:t>, we can </a:t>
            </a:r>
            <a:r>
              <a:rPr lang="en-GB" sz="1800">
                <a:solidFill>
                  <a:srgbClr val="FFFFFF"/>
                </a:solidFill>
                <a:latin typeface="Ubuntu"/>
              </a:rPr>
              <a:t>figure out the</a:t>
            </a:r>
            <a:r>
              <a:rPr kumimoji="0" lang="en-GB" sz="1800" b="0" i="0" u="none" strike="noStrike" kern="1200" cap="none" spc="0" normalizeH="0" baseline="0" noProof="0">
                <a:ln>
                  <a:noFill/>
                </a:ln>
                <a:solidFill>
                  <a:srgbClr val="FFFFFF"/>
                </a:solidFill>
                <a:effectLst/>
                <a:uLnTx/>
                <a:uFillTx/>
                <a:latin typeface="Ubuntu"/>
                <a:ea typeface="+mn-ea"/>
                <a:cs typeface="+mn-cs"/>
              </a:rPr>
              <a:t> cost of</a:t>
            </a:r>
            <a:r>
              <a:rPr lang="en-GB" sz="1800">
                <a:solidFill>
                  <a:srgbClr val="FFFFFF"/>
                </a:solidFill>
                <a:latin typeface="Ubuntu"/>
              </a:rPr>
              <a:t> the</a:t>
            </a:r>
            <a:r>
              <a:rPr kumimoji="0" lang="en-GB" sz="1800" b="0" i="0" u="none" strike="noStrike" kern="1200" cap="none" spc="0" normalizeH="0" baseline="0" noProof="0">
                <a:ln>
                  <a:noFill/>
                </a:ln>
                <a:solidFill>
                  <a:srgbClr val="FFFFFF"/>
                </a:solidFill>
                <a:effectLst/>
                <a:uLnTx/>
                <a:uFillTx/>
                <a:latin typeface="Ubuntu"/>
                <a:ea typeface="+mn-ea"/>
                <a:cs typeface="+mn-cs"/>
              </a:rPr>
              <a:t> launch,</a:t>
            </a:r>
            <a:r>
              <a:rPr lang="en-GB" sz="1800">
                <a:solidFill>
                  <a:srgbClr val="FFFFFF"/>
                </a:solidFill>
                <a:latin typeface="Ubuntu"/>
              </a:rPr>
              <a:t> </a:t>
            </a:r>
            <a:r>
              <a:rPr kumimoji="0" lang="en-GB" sz="1800" b="0" i="0" u="none" strike="noStrike" kern="1200" cap="none" spc="0" normalizeH="0" baseline="0" noProof="0">
                <a:ln>
                  <a:noFill/>
                </a:ln>
                <a:solidFill>
                  <a:srgbClr val="FFFFFF"/>
                </a:solidFill>
                <a:effectLst/>
                <a:uLnTx/>
                <a:uFillTx/>
                <a:latin typeface="Ubuntu"/>
                <a:ea typeface="+mn-ea"/>
                <a:cs typeface="+mn-cs"/>
              </a:rPr>
              <a:t> this information </a:t>
            </a:r>
            <a:r>
              <a:rPr lang="en-GB" sz="1800">
                <a:solidFill>
                  <a:srgbClr val="FFFFFF"/>
                </a:solidFill>
                <a:latin typeface="Ubuntu"/>
              </a:rPr>
              <a:t>can be used to</a:t>
            </a:r>
            <a:r>
              <a:rPr kumimoji="0" lang="en-GB" sz="1800" b="0" i="0" u="none" strike="noStrike" kern="1200" cap="none" spc="0" normalizeH="0" baseline="0" noProof="0">
                <a:ln>
                  <a:noFill/>
                </a:ln>
                <a:solidFill>
                  <a:srgbClr val="FFFFFF"/>
                </a:solidFill>
                <a:effectLst/>
                <a:uLnTx/>
                <a:uFillTx/>
                <a:latin typeface="Ubuntu"/>
                <a:ea typeface="+mn-ea"/>
                <a:cs typeface="+mn-cs"/>
              </a:rPr>
              <a:t> assess whether or not an alternate company should bid and SpaceX for a launch.</a:t>
            </a:r>
            <a:endParaRPr lang="en-GB" sz="1800" b="0" i="0" u="none" strike="noStrike" kern="1200" cap="none" spc="0" normalizeH="0" baseline="0" noProof="0">
              <a:ln>
                <a:noFill/>
              </a:ln>
              <a:solidFill>
                <a:srgbClr val="FFFFFF"/>
              </a:solidFill>
              <a:effectLst/>
              <a:uLnTx/>
              <a:uFillTx/>
              <a:latin typeface="Ubuntu"/>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a:ln>
                <a:noFill/>
              </a:ln>
              <a:solidFill>
                <a:srgbClr val="FFFFFF"/>
              </a:solidFill>
              <a:effectLst/>
              <a:uLnTx/>
              <a:uFillTx/>
              <a:latin typeface="Ubuntu"/>
              <a:ea typeface="+mn-ea"/>
              <a:cs typeface="+mn-cs"/>
            </a:endParaRPr>
          </a:p>
          <a:p>
            <a:pPr marR="0" lvl="0" algn="l" defTabSz="914400" rtl="0" eaLnBrk="1" fontAlgn="auto" latinLnBrk="0" hangingPunct="1">
              <a:lnSpc>
                <a:spcPct val="100000"/>
              </a:lnSpc>
              <a:spcBef>
                <a:spcPts val="0"/>
              </a:spcBef>
              <a:spcAft>
                <a:spcPts val="600"/>
              </a:spcAft>
              <a:buClrTx/>
              <a:buSzTx/>
              <a:tabLst/>
              <a:defRPr/>
            </a:pPr>
            <a:endParaRPr lang="en-GB" sz="1800" b="0" i="0" u="none" strike="noStrike" kern="1200" cap="none" spc="0" normalizeH="0" baseline="0" noProof="0">
              <a:ln>
                <a:noFill/>
              </a:ln>
              <a:solidFill>
                <a:srgbClr val="12ABDB"/>
              </a:solidFill>
              <a:effectLst/>
              <a:uLnTx/>
              <a:uFillTx/>
              <a:latin typeface="Ubuntu"/>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a:ln>
                <a:noFill/>
              </a:ln>
              <a:solidFill>
                <a:srgbClr val="FFFFFF"/>
              </a:solidFill>
              <a:effectLst/>
              <a:uLnTx/>
              <a:uFillTx/>
              <a:latin typeface="Ubuntu"/>
              <a:ea typeface="+mn-ea"/>
              <a:cs typeface="+mn-cs"/>
            </a:endParaRPr>
          </a:p>
        </p:txBody>
      </p:sp>
      <p:pic>
        <p:nvPicPr>
          <p:cNvPr id="2" name="Picture 1">
            <a:extLst>
              <a:ext uri="{FF2B5EF4-FFF2-40B4-BE49-F238E27FC236}">
                <a16:creationId xmlns:a16="http://schemas.microsoft.com/office/drawing/2014/main" id="{66828EB0-D704-4688-BB75-6EA2EB58279A}"/>
              </a:ext>
            </a:extLst>
          </p:cNvPr>
          <p:cNvPicPr>
            <a:picLocks noChangeAspect="1"/>
          </p:cNvPicPr>
          <p:nvPr/>
        </p:nvPicPr>
        <p:blipFill>
          <a:blip r:embed="rId3"/>
          <a:stretch>
            <a:fillRect/>
          </a:stretch>
        </p:blipFill>
        <p:spPr>
          <a:xfrm>
            <a:off x="6702159" y="-1721"/>
            <a:ext cx="5489841" cy="6861441"/>
          </a:xfrm>
          <a:prstGeom prst="rect">
            <a:avLst/>
          </a:prstGeom>
        </p:spPr>
      </p:pic>
      <p:sp>
        <p:nvSpPr>
          <p:cNvPr id="4" name="Rubrik 3">
            <a:extLst>
              <a:ext uri="{FF2B5EF4-FFF2-40B4-BE49-F238E27FC236}">
                <a16:creationId xmlns:a16="http://schemas.microsoft.com/office/drawing/2014/main" id="{CFC856DF-4C63-6B85-9478-3C1503D56949}"/>
              </a:ext>
            </a:extLst>
          </p:cNvPr>
          <p:cNvSpPr>
            <a:spLocks noGrp="1"/>
          </p:cNvSpPr>
          <p:nvPr>
            <p:ph type="title"/>
          </p:nvPr>
        </p:nvSpPr>
        <p:spPr>
          <a:xfrm>
            <a:off x="404813" y="489429"/>
            <a:ext cx="10947772" cy="716711"/>
          </a:xfrm>
        </p:spPr>
        <p:txBody>
          <a:bodyPr/>
          <a:lstStyle/>
          <a:p>
            <a:r>
              <a:rPr lang="en-GB">
                <a:solidFill>
                  <a:schemeClr val="bg1"/>
                </a:solidFill>
                <a:ea typeface="+mj-lt"/>
                <a:cs typeface="+mj-lt"/>
              </a:rPr>
              <a:t>Introduction</a:t>
            </a:r>
            <a:endParaRPr lang="en-US" err="1">
              <a:solidFill>
                <a:schemeClr val="bg1"/>
              </a:solidFill>
              <a:ea typeface="+mj-lt"/>
              <a:cs typeface="+mj-lt"/>
            </a:endParaRPr>
          </a:p>
          <a:p>
            <a:endParaRPr lang="sv-SE"/>
          </a:p>
        </p:txBody>
      </p:sp>
    </p:spTree>
    <p:extLst>
      <p:ext uri="{BB962C8B-B14F-4D97-AF65-F5344CB8AC3E}">
        <p14:creationId xmlns:p14="http://schemas.microsoft.com/office/powerpoint/2010/main" val="7633655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a:t>Pie chart for the launch site with highest launch success ratio</a:t>
            </a:r>
            <a:endParaRPr lang="en-US"/>
          </a:p>
        </p:txBody>
      </p:sp>
      <p:pic>
        <p:nvPicPr>
          <p:cNvPr id="5" name="Picture 4">
            <a:extLst>
              <a:ext uri="{FF2B5EF4-FFF2-40B4-BE49-F238E27FC236}">
                <a16:creationId xmlns:a16="http://schemas.microsoft.com/office/drawing/2014/main" id="{A30FB0D1-5109-4692-9BF6-206A16AE9F29}"/>
              </a:ext>
            </a:extLst>
          </p:cNvPr>
          <p:cNvPicPr>
            <a:picLocks noChangeAspect="1"/>
          </p:cNvPicPr>
          <p:nvPr/>
        </p:nvPicPr>
        <p:blipFill>
          <a:blip r:embed="rId3"/>
          <a:stretch>
            <a:fillRect/>
          </a:stretch>
        </p:blipFill>
        <p:spPr>
          <a:xfrm>
            <a:off x="4880593" y="1364461"/>
            <a:ext cx="6925171" cy="434364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B143B56-FB78-4699-ABB1-4666430E505E}"/>
                  </a:ext>
                </a:extLst>
              </p:cNvPr>
              <p:cNvSpPr txBox="1"/>
              <p:nvPr/>
            </p:nvSpPr>
            <p:spPr>
              <a:xfrm>
                <a:off x="10512370" y="5852277"/>
                <a:ext cx="1221616" cy="366895"/>
              </a:xfrm>
              <a:prstGeom prst="rect">
                <a:avLst/>
              </a:prstGeom>
              <a:noFill/>
            </p:spPr>
            <p:txBody>
              <a:bodyPr wrap="none" rtlCol="0">
                <a:spAutoFit/>
              </a:bodyPr>
              <a:lstStyle/>
              <a:p>
                <a:r>
                  <a:rPr lang="en-GB" sz="800" b="0">
                    <a:solidFill>
                      <a:schemeClr val="bg1"/>
                    </a:solidFill>
                  </a:rPr>
                  <a:t>Note: </a:t>
                </a:r>
                <a14:m>
                  <m:oMath xmlns:m="http://schemas.openxmlformats.org/officeDocument/2006/math">
                    <m:r>
                      <m:rPr>
                        <m:sty m:val="p"/>
                      </m:rPr>
                      <a:rPr lang="en-GB" sz="800" b="0" i="0" smtClean="0">
                        <a:solidFill>
                          <a:schemeClr val="bg1"/>
                        </a:solidFill>
                        <a:latin typeface="Cambria Math" panose="02040503050406030204" pitchFamily="18" charset="0"/>
                      </a:rPr>
                      <m:t>c</m:t>
                    </m:r>
                    <m:r>
                      <a:rPr lang="en-GB" sz="800" b="0" i="1" smtClean="0">
                        <a:solidFill>
                          <a:schemeClr val="bg1"/>
                        </a:solidFill>
                        <a:latin typeface="Cambria Math" panose="02040503050406030204" pitchFamily="18" charset="0"/>
                      </a:rPr>
                      <m:t>𝑙𝑎𝑠𝑠</m:t>
                    </m:r>
                    <m:d>
                      <m:dPr>
                        <m:begChr m:val="{"/>
                        <m:endChr m:val=""/>
                        <m:ctrlPr>
                          <a:rPr lang="en-GB" sz="800" i="1" smtClean="0">
                            <a:solidFill>
                              <a:schemeClr val="bg1"/>
                            </a:solidFill>
                            <a:latin typeface="Cambria Math" panose="02040503050406030204" pitchFamily="18" charset="0"/>
                          </a:rPr>
                        </m:ctrlPr>
                      </m:dPr>
                      <m:e>
                        <m:eqArr>
                          <m:eqArrPr>
                            <m:ctrlPr>
                              <a:rPr lang="en-GB" sz="800" i="1" smtClean="0">
                                <a:solidFill>
                                  <a:schemeClr val="bg1"/>
                                </a:solidFill>
                                <a:latin typeface="Cambria Math" panose="02040503050406030204" pitchFamily="18" charset="0"/>
                              </a:rPr>
                            </m:ctrlPr>
                          </m:eqArrPr>
                          <m:e>
                            <m:r>
                              <a:rPr lang="en-GB" sz="800" b="0" i="1" smtClean="0">
                                <a:solidFill>
                                  <a:schemeClr val="bg1"/>
                                </a:solidFill>
                                <a:latin typeface="Cambria Math" panose="02040503050406030204" pitchFamily="18" charset="0"/>
                              </a:rPr>
                              <m:t>0, </m:t>
                            </m:r>
                            <m:r>
                              <a:rPr lang="en-GB" sz="800" b="0" i="1" smtClean="0">
                                <a:solidFill>
                                  <a:schemeClr val="bg1"/>
                                </a:solidFill>
                                <a:latin typeface="Cambria Math" panose="02040503050406030204" pitchFamily="18" charset="0"/>
                              </a:rPr>
                              <m:t>𝐹𝑎𝑖𝑙𝑢𝑟𝑒</m:t>
                            </m:r>
                          </m:e>
                          <m:e>
                            <m:r>
                              <a:rPr lang="en-GB" sz="800" b="0" i="1" smtClean="0">
                                <a:solidFill>
                                  <a:schemeClr val="bg1"/>
                                </a:solidFill>
                                <a:latin typeface="Cambria Math" panose="02040503050406030204" pitchFamily="18" charset="0"/>
                              </a:rPr>
                              <m:t>1, </m:t>
                            </m:r>
                            <m:r>
                              <a:rPr lang="en-GB" sz="800" b="0" i="1" smtClean="0">
                                <a:solidFill>
                                  <a:schemeClr val="bg1"/>
                                </a:solidFill>
                                <a:latin typeface="Cambria Math" panose="02040503050406030204" pitchFamily="18" charset="0"/>
                              </a:rPr>
                              <m:t>𝑆𝑢𝑐𝑐𝑒𝑠𝑠</m:t>
                            </m:r>
                          </m:e>
                        </m:eqArr>
                      </m:e>
                    </m:d>
                  </m:oMath>
                </a14:m>
                <a:endParaRPr lang="en-GB" sz="800">
                  <a:solidFill>
                    <a:schemeClr val="bg1"/>
                  </a:solidFill>
                </a:endParaRPr>
              </a:p>
            </p:txBody>
          </p:sp>
        </mc:Choice>
        <mc:Fallback xmlns="">
          <p:sp>
            <p:nvSpPr>
              <p:cNvPr id="6" name="TextBox 5">
                <a:extLst>
                  <a:ext uri="{FF2B5EF4-FFF2-40B4-BE49-F238E27FC236}">
                    <a16:creationId xmlns:a16="http://schemas.microsoft.com/office/drawing/2014/main" id="{6B143B56-FB78-4699-ABB1-4666430E505E}"/>
                  </a:ext>
                </a:extLst>
              </p:cNvPr>
              <p:cNvSpPr txBox="1">
                <a:spLocks noRot="1" noChangeAspect="1" noMove="1" noResize="1" noEditPoints="1" noAdjustHandles="1" noChangeArrowheads="1" noChangeShapeType="1" noTextEdit="1"/>
              </p:cNvSpPr>
              <p:nvPr/>
            </p:nvSpPr>
            <p:spPr>
              <a:xfrm>
                <a:off x="10512370" y="5852277"/>
                <a:ext cx="1221616" cy="366895"/>
              </a:xfrm>
              <a:prstGeom prst="rect">
                <a:avLst/>
              </a:prstGeom>
              <a:blipFill>
                <a:blip r:embed="rId4"/>
                <a:stretch>
                  <a:fillRect t="-163333" r="-9950" b="-240000"/>
                </a:stretch>
              </a:blipFill>
            </p:spPr>
            <p:txBody>
              <a:bodyPr/>
              <a:lstStyle/>
              <a:p>
                <a:r>
                  <a:rPr lang="sv-SE">
                    <a:noFill/>
                  </a:rPr>
                  <a:t> </a:t>
                </a:r>
              </a:p>
            </p:txBody>
          </p:sp>
        </mc:Fallback>
      </mc:AlternateContent>
      <p:sp>
        <p:nvSpPr>
          <p:cNvPr id="9" name="Text Placeholder 2">
            <a:extLst>
              <a:ext uri="{FF2B5EF4-FFF2-40B4-BE49-F238E27FC236}">
                <a16:creationId xmlns:a16="http://schemas.microsoft.com/office/drawing/2014/main" id="{49AF9B85-3EFD-4AFE-94A4-8829DDD539C9}"/>
              </a:ext>
            </a:extLst>
          </p:cNvPr>
          <p:cNvSpPr txBox="1">
            <a:spLocks/>
          </p:cNvSpPr>
          <p:nvPr/>
        </p:nvSpPr>
        <p:spPr>
          <a:xfrm>
            <a:off x="587206" y="1363579"/>
            <a:ext cx="3194720" cy="1896961"/>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accent2"/>
                </a:solidFill>
                <a:ea typeface="+mn-lt"/>
                <a:cs typeface="+mn-lt"/>
              </a:rPr>
              <a:t>KSC LC-39A </a:t>
            </a:r>
            <a:r>
              <a:rPr lang="en-GB" dirty="0">
                <a:ea typeface="+mn-lt"/>
                <a:cs typeface="+mn-lt"/>
              </a:rPr>
              <a:t>was the launch site with the highest success rate.</a:t>
            </a:r>
            <a:endParaRPr lang="en-GB" dirty="0"/>
          </a:p>
        </p:txBody>
      </p:sp>
    </p:spTree>
    <p:extLst>
      <p:ext uri="{BB962C8B-B14F-4D97-AF65-F5344CB8AC3E}">
        <p14:creationId xmlns:p14="http://schemas.microsoft.com/office/powerpoint/2010/main" val="3317072384"/>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FE237DE-5068-439B-92F2-BC59C3C50818}"/>
              </a:ext>
            </a:extLst>
          </p:cNvPr>
          <p:cNvPicPr>
            <a:picLocks noChangeAspect="1"/>
          </p:cNvPicPr>
          <p:nvPr/>
        </p:nvPicPr>
        <p:blipFill rotWithShape="1">
          <a:blip r:embed="rId2"/>
          <a:srcRect t="2311"/>
          <a:stretch/>
        </p:blipFill>
        <p:spPr>
          <a:xfrm>
            <a:off x="7445349" y="1045737"/>
            <a:ext cx="3836498" cy="2366978"/>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0" name="Picture 19">
            <a:extLst>
              <a:ext uri="{FF2B5EF4-FFF2-40B4-BE49-F238E27FC236}">
                <a16:creationId xmlns:a16="http://schemas.microsoft.com/office/drawing/2014/main" id="{0705F7CE-B552-4534-9640-58C6EBC2068A}"/>
              </a:ext>
            </a:extLst>
          </p:cNvPr>
          <p:cNvPicPr>
            <a:picLocks noChangeAspect="1"/>
          </p:cNvPicPr>
          <p:nvPr/>
        </p:nvPicPr>
        <p:blipFill rotWithShape="1">
          <a:blip r:embed="rId3"/>
          <a:srcRect b="3555"/>
          <a:stretch/>
        </p:blipFill>
        <p:spPr>
          <a:xfrm>
            <a:off x="7468905" y="3819076"/>
            <a:ext cx="3839152" cy="2383020"/>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a:t>Launch Outcome VS. Payload scatter plot for all sites</a:t>
            </a:r>
            <a:endParaRPr lang="en-US"/>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1162803" y="1688227"/>
            <a:ext cx="5419152" cy="1157659"/>
          </a:xfrm>
        </p:spPr>
        <p:txBody>
          <a:bodyPr vert="horz" lIns="0" tIns="0" rIns="0" bIns="0" rtlCol="0" anchor="t">
            <a:noAutofit/>
          </a:bodyPr>
          <a:lstStyle/>
          <a:p>
            <a:pPr marL="342900" indent="-342900">
              <a:buFont typeface="Arial" panose="020B0604020202020204" pitchFamily="34" charset="0"/>
              <a:buChar char="•"/>
            </a:pPr>
            <a:r>
              <a:rPr lang="en-GB" sz="1400" dirty="0"/>
              <a:t>The plot bellow display all the launches but the plot 1 and 2 are narrowed down to low payloads(0-4000kg) and high payloads(4000-10 000 kg) from these plot we can see that the launches with low payload have more successful launches.</a:t>
            </a:r>
            <a:endParaRPr lang="en-GB" sz="1400" dirty="0">
              <a:solidFill>
                <a:schemeClr val="accent2"/>
              </a:solidFill>
            </a:endParaRPr>
          </a:p>
        </p:txBody>
      </p:sp>
      <p:pic>
        <p:nvPicPr>
          <p:cNvPr id="5" name="Picture 4">
            <a:extLst>
              <a:ext uri="{FF2B5EF4-FFF2-40B4-BE49-F238E27FC236}">
                <a16:creationId xmlns:a16="http://schemas.microsoft.com/office/drawing/2014/main" id="{AE02CF46-87EC-400B-B74C-E977A6801D2A}"/>
              </a:ext>
            </a:extLst>
          </p:cNvPr>
          <p:cNvPicPr>
            <a:picLocks noChangeAspect="1"/>
          </p:cNvPicPr>
          <p:nvPr/>
        </p:nvPicPr>
        <p:blipFill>
          <a:blip r:embed="rId4"/>
          <a:stretch>
            <a:fillRect/>
          </a:stretch>
        </p:blipFill>
        <p:spPr>
          <a:xfrm>
            <a:off x="527732" y="3593922"/>
            <a:ext cx="5515405" cy="28768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1" name="Straight Connector 10">
            <a:extLst>
              <a:ext uri="{FF2B5EF4-FFF2-40B4-BE49-F238E27FC236}">
                <a16:creationId xmlns:a16="http://schemas.microsoft.com/office/drawing/2014/main" id="{75848518-4DB7-4DAD-B600-4D01734CCAF1}"/>
              </a:ext>
            </a:extLst>
          </p:cNvPr>
          <p:cNvCxnSpPr>
            <a:cxnSpLocks/>
          </p:cNvCxnSpPr>
          <p:nvPr/>
        </p:nvCxnSpPr>
        <p:spPr>
          <a:xfrm flipV="1">
            <a:off x="3209072" y="4624577"/>
            <a:ext cx="8021" cy="1650421"/>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BF897C79-8842-4030-B024-07ED06BBDBE1}"/>
              </a:ext>
            </a:extLst>
          </p:cNvPr>
          <p:cNvSpPr/>
          <p:nvPr/>
        </p:nvSpPr>
        <p:spPr>
          <a:xfrm>
            <a:off x="1626640" y="4958804"/>
            <a:ext cx="290576" cy="27854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t>1</a:t>
            </a:r>
          </a:p>
        </p:txBody>
      </p:sp>
      <p:sp>
        <p:nvSpPr>
          <p:cNvPr id="15" name="Oval 14">
            <a:extLst>
              <a:ext uri="{FF2B5EF4-FFF2-40B4-BE49-F238E27FC236}">
                <a16:creationId xmlns:a16="http://schemas.microsoft.com/office/drawing/2014/main" id="{46586139-AE5C-472D-A07E-F0EAE9BE67BE}"/>
              </a:ext>
            </a:extLst>
          </p:cNvPr>
          <p:cNvSpPr/>
          <p:nvPr/>
        </p:nvSpPr>
        <p:spPr>
          <a:xfrm>
            <a:off x="3401659" y="4960303"/>
            <a:ext cx="290576" cy="27854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t>2</a:t>
            </a:r>
          </a:p>
        </p:txBody>
      </p:sp>
      <p:sp>
        <p:nvSpPr>
          <p:cNvPr id="16" name="Oval 15">
            <a:extLst>
              <a:ext uri="{FF2B5EF4-FFF2-40B4-BE49-F238E27FC236}">
                <a16:creationId xmlns:a16="http://schemas.microsoft.com/office/drawing/2014/main" id="{F692F50B-038A-41B2-86BA-90EAF2CD9EEA}"/>
              </a:ext>
            </a:extLst>
          </p:cNvPr>
          <p:cNvSpPr/>
          <p:nvPr/>
        </p:nvSpPr>
        <p:spPr>
          <a:xfrm>
            <a:off x="7305359" y="901737"/>
            <a:ext cx="255916"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t>1</a:t>
            </a:r>
          </a:p>
        </p:txBody>
      </p:sp>
      <p:sp>
        <p:nvSpPr>
          <p:cNvPr id="17" name="Oval 16">
            <a:extLst>
              <a:ext uri="{FF2B5EF4-FFF2-40B4-BE49-F238E27FC236}">
                <a16:creationId xmlns:a16="http://schemas.microsoft.com/office/drawing/2014/main" id="{BD3B9AA0-D0D2-43E3-86A3-76CEFB47747A}"/>
              </a:ext>
            </a:extLst>
          </p:cNvPr>
          <p:cNvSpPr/>
          <p:nvPr/>
        </p:nvSpPr>
        <p:spPr>
          <a:xfrm>
            <a:off x="7324905" y="3675076"/>
            <a:ext cx="239875" cy="2719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t>2</a:t>
            </a:r>
          </a:p>
        </p:txBody>
      </p:sp>
      <p:sp>
        <p:nvSpPr>
          <p:cNvPr id="23" name="TextBox 22">
            <a:extLst>
              <a:ext uri="{FF2B5EF4-FFF2-40B4-BE49-F238E27FC236}">
                <a16:creationId xmlns:a16="http://schemas.microsoft.com/office/drawing/2014/main" id="{17FC7FF4-3442-4BB5-BF1C-9D892092DB5A}"/>
              </a:ext>
            </a:extLst>
          </p:cNvPr>
          <p:cNvSpPr txBox="1"/>
          <p:nvPr/>
        </p:nvSpPr>
        <p:spPr>
          <a:xfrm>
            <a:off x="2084485" y="4883055"/>
            <a:ext cx="971681" cy="430887"/>
          </a:xfrm>
          <a:prstGeom prst="rect">
            <a:avLst/>
          </a:prstGeom>
          <a:noFill/>
        </p:spPr>
        <p:txBody>
          <a:bodyPr wrap="square" rtlCol="0">
            <a:spAutoFit/>
          </a:bodyPr>
          <a:lstStyle/>
          <a:p>
            <a:r>
              <a:rPr lang="en-GB" sz="1100"/>
              <a:t>Low payloads</a:t>
            </a:r>
          </a:p>
        </p:txBody>
      </p:sp>
      <p:sp>
        <p:nvSpPr>
          <p:cNvPr id="24" name="TextBox 23">
            <a:extLst>
              <a:ext uri="{FF2B5EF4-FFF2-40B4-BE49-F238E27FC236}">
                <a16:creationId xmlns:a16="http://schemas.microsoft.com/office/drawing/2014/main" id="{5439B27C-493F-44E9-A644-15B842A0F7A6}"/>
              </a:ext>
            </a:extLst>
          </p:cNvPr>
          <p:cNvSpPr txBox="1"/>
          <p:nvPr/>
        </p:nvSpPr>
        <p:spPr>
          <a:xfrm>
            <a:off x="3787733" y="4917719"/>
            <a:ext cx="807068" cy="430887"/>
          </a:xfrm>
          <a:prstGeom prst="rect">
            <a:avLst/>
          </a:prstGeom>
          <a:noFill/>
        </p:spPr>
        <p:txBody>
          <a:bodyPr wrap="square" lIns="91440" tIns="45720" rIns="91440" bIns="45720" rtlCol="0" anchor="t">
            <a:spAutoFit/>
          </a:bodyPr>
          <a:lstStyle/>
          <a:p>
            <a:r>
              <a:rPr lang="en-GB" sz="1100" dirty="0"/>
              <a:t>High payloads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4FEF0D-9D63-4C02-B634-5BD8355AA49F}"/>
                  </a:ext>
                </a:extLst>
              </p:cNvPr>
              <p:cNvSpPr txBox="1"/>
              <p:nvPr/>
            </p:nvSpPr>
            <p:spPr>
              <a:xfrm>
                <a:off x="5844116" y="2904541"/>
                <a:ext cx="1224822" cy="366895"/>
              </a:xfrm>
              <a:prstGeom prst="rect">
                <a:avLst/>
              </a:prstGeom>
              <a:noFill/>
            </p:spPr>
            <p:txBody>
              <a:bodyPr wrap="none" rtlCol="0">
                <a:spAutoFit/>
              </a:bodyPr>
              <a:lstStyle/>
              <a:p>
                <a:r>
                  <a:rPr lang="en-GB" sz="800" b="0">
                    <a:solidFill>
                      <a:schemeClr val="bg1"/>
                    </a:solidFill>
                  </a:rPr>
                  <a:t>Note: c</a:t>
                </a:r>
                <a14:m>
                  <m:oMath xmlns:m="http://schemas.openxmlformats.org/officeDocument/2006/math">
                    <m:r>
                      <a:rPr lang="en-GB" sz="800" b="0" i="1" smtClean="0">
                        <a:solidFill>
                          <a:schemeClr val="bg1"/>
                        </a:solidFill>
                        <a:latin typeface="Cambria Math" panose="02040503050406030204" pitchFamily="18" charset="0"/>
                      </a:rPr>
                      <m:t>𝑙𝑎𝑠𝑠</m:t>
                    </m:r>
                    <m:d>
                      <m:dPr>
                        <m:begChr m:val="{"/>
                        <m:endChr m:val=""/>
                        <m:ctrlPr>
                          <a:rPr lang="en-GB" sz="800" i="1" smtClean="0">
                            <a:solidFill>
                              <a:schemeClr val="bg1"/>
                            </a:solidFill>
                            <a:latin typeface="Cambria Math" panose="02040503050406030204" pitchFamily="18" charset="0"/>
                          </a:rPr>
                        </m:ctrlPr>
                      </m:dPr>
                      <m:e>
                        <m:eqArr>
                          <m:eqArrPr>
                            <m:ctrlPr>
                              <a:rPr lang="en-GB" sz="800" i="1" smtClean="0">
                                <a:solidFill>
                                  <a:schemeClr val="bg1"/>
                                </a:solidFill>
                                <a:latin typeface="Cambria Math" panose="02040503050406030204" pitchFamily="18" charset="0"/>
                              </a:rPr>
                            </m:ctrlPr>
                          </m:eqArrPr>
                          <m:e>
                            <m:r>
                              <a:rPr lang="en-GB" sz="800" b="0" i="1" smtClean="0">
                                <a:solidFill>
                                  <a:schemeClr val="bg1"/>
                                </a:solidFill>
                                <a:latin typeface="Cambria Math" panose="02040503050406030204" pitchFamily="18" charset="0"/>
                              </a:rPr>
                              <m:t>0, </m:t>
                            </m:r>
                            <m:r>
                              <a:rPr lang="en-GB" sz="800" b="0" i="1" smtClean="0">
                                <a:solidFill>
                                  <a:schemeClr val="bg1"/>
                                </a:solidFill>
                                <a:latin typeface="Cambria Math" panose="02040503050406030204" pitchFamily="18" charset="0"/>
                              </a:rPr>
                              <m:t>𝐹𝑎𝑖𝑙𝑢𝑟𝑒</m:t>
                            </m:r>
                          </m:e>
                          <m:e>
                            <m:r>
                              <a:rPr lang="en-GB" sz="800" b="0" i="1" smtClean="0">
                                <a:solidFill>
                                  <a:schemeClr val="bg1"/>
                                </a:solidFill>
                                <a:latin typeface="Cambria Math" panose="02040503050406030204" pitchFamily="18" charset="0"/>
                              </a:rPr>
                              <m:t>1, </m:t>
                            </m:r>
                            <m:r>
                              <a:rPr lang="en-GB" sz="800" b="0" i="1" smtClean="0">
                                <a:solidFill>
                                  <a:schemeClr val="bg1"/>
                                </a:solidFill>
                                <a:latin typeface="Cambria Math" panose="02040503050406030204" pitchFamily="18" charset="0"/>
                              </a:rPr>
                              <m:t>𝑆𝑢𝑐𝑐𝑒𝑠𝑠</m:t>
                            </m:r>
                          </m:e>
                        </m:eqArr>
                      </m:e>
                    </m:d>
                  </m:oMath>
                </a14:m>
                <a:endParaRPr lang="en-GB" sz="800">
                  <a:solidFill>
                    <a:schemeClr val="bg1"/>
                  </a:solidFill>
                </a:endParaRPr>
              </a:p>
            </p:txBody>
          </p:sp>
        </mc:Choice>
        <mc:Fallback xmlns="">
          <p:sp>
            <p:nvSpPr>
              <p:cNvPr id="25" name="TextBox 24">
                <a:extLst>
                  <a:ext uri="{FF2B5EF4-FFF2-40B4-BE49-F238E27FC236}">
                    <a16:creationId xmlns:a16="http://schemas.microsoft.com/office/drawing/2014/main" id="{4E4FEF0D-9D63-4C02-B634-5BD8355AA49F}"/>
                  </a:ext>
                </a:extLst>
              </p:cNvPr>
              <p:cNvSpPr txBox="1">
                <a:spLocks noRot="1" noChangeAspect="1" noMove="1" noResize="1" noEditPoints="1" noAdjustHandles="1" noChangeArrowheads="1" noChangeShapeType="1" noTextEdit="1"/>
              </p:cNvSpPr>
              <p:nvPr/>
            </p:nvSpPr>
            <p:spPr>
              <a:xfrm>
                <a:off x="5844116" y="2904541"/>
                <a:ext cx="1224822" cy="366895"/>
              </a:xfrm>
              <a:prstGeom prst="rect">
                <a:avLst/>
              </a:prstGeom>
              <a:blipFill>
                <a:blip r:embed="rId5"/>
                <a:stretch>
                  <a:fillRect t="-160656" r="-10448" b="-234426"/>
                </a:stretch>
              </a:blipFill>
            </p:spPr>
            <p:txBody>
              <a:bodyPr/>
              <a:lstStyle/>
              <a:p>
                <a:r>
                  <a:rPr lang="sv-SE">
                    <a:noFill/>
                  </a:rPr>
                  <a:t> </a:t>
                </a:r>
              </a:p>
            </p:txBody>
          </p:sp>
        </mc:Fallback>
      </mc:AlternateContent>
    </p:spTree>
    <p:extLst>
      <p:ext uri="{BB962C8B-B14F-4D97-AF65-F5344CB8AC3E}">
        <p14:creationId xmlns:p14="http://schemas.microsoft.com/office/powerpoint/2010/main" val="31119923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339007"/>
            <a:ext cx="11386134" cy="2031325"/>
          </a:xfrm>
        </p:spPr>
        <p:txBody>
          <a:bodyPr/>
          <a:lstStyle/>
          <a:p>
            <a:r>
              <a:rPr lang="en-GB"/>
              <a:t>PREDICTIVE ANALYSIS - </a:t>
            </a:r>
            <a:r>
              <a:rPr lang="en-GB">
                <a:solidFill>
                  <a:schemeClr val="accent2"/>
                </a:solidFill>
              </a:rPr>
              <a:t>CLASSIFICATION</a:t>
            </a:r>
            <a:endParaRPr lang="en-US">
              <a:solidFill>
                <a:schemeClr val="accent2"/>
              </a:solidFill>
            </a:endParaRPr>
          </a:p>
        </p:txBody>
      </p:sp>
    </p:spTree>
    <p:extLst>
      <p:ext uri="{BB962C8B-B14F-4D97-AF65-F5344CB8AC3E}">
        <p14:creationId xmlns:p14="http://schemas.microsoft.com/office/powerpoint/2010/main" val="23386513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a:t>CLASSIFICATION ACCURACY</a:t>
            </a:r>
            <a:endParaRPr lang="en-US">
              <a:solidFill>
                <a:schemeClr val="accent2"/>
              </a:solidFill>
            </a:endParaRP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2995862"/>
            <a:ext cx="5186043" cy="1570540"/>
          </a:xfrm>
        </p:spPr>
        <p:txBody>
          <a:bodyPr vert="horz" lIns="0" tIns="0" rIns="0" bIns="0" rtlCol="0" anchor="t">
            <a:noAutofit/>
          </a:bodyPr>
          <a:lstStyle/>
          <a:p>
            <a:r>
              <a:rPr lang="en-GB" dirty="0"/>
              <a:t>We can see from the data and the bar charts that the </a:t>
            </a:r>
            <a:r>
              <a:rPr lang="en-GB" dirty="0">
                <a:solidFill>
                  <a:schemeClr val="accent2"/>
                </a:solidFill>
                <a:ea typeface="+mn-lt"/>
                <a:cs typeface="+mn-lt"/>
              </a:rPr>
              <a:t>Decision Tree </a:t>
            </a:r>
            <a:r>
              <a:rPr lang="en-GB" dirty="0">
                <a:ea typeface="+mn-lt"/>
                <a:cs typeface="+mn-lt"/>
              </a:rPr>
              <a:t>model hade the best results.</a:t>
            </a:r>
            <a:endParaRPr lang="en-GB" dirty="0"/>
          </a:p>
          <a:p>
            <a:pPr marL="520700" lvl="1" indent="-342900">
              <a:buFont typeface="Arial" panose="020B0604020202020204" pitchFamily="34" charset="0"/>
              <a:buChar char="•"/>
            </a:pPr>
            <a:endParaRPr lang="en-GB" dirty="0"/>
          </a:p>
        </p:txBody>
      </p:sp>
      <p:pic>
        <p:nvPicPr>
          <p:cNvPr id="11" name="Picture 10" descr="En bild som visar text, väg, skärmbild&#10;&#10;Automatiskt genererad beskrivning">
            <a:extLst>
              <a:ext uri="{FF2B5EF4-FFF2-40B4-BE49-F238E27FC236}">
                <a16:creationId xmlns:a16="http://schemas.microsoft.com/office/drawing/2014/main" id="{49D02367-7FCC-49B8-B6BB-E790CF50A9AE}"/>
              </a:ext>
            </a:extLst>
          </p:cNvPr>
          <p:cNvPicPr>
            <a:picLocks noChangeAspect="1"/>
          </p:cNvPicPr>
          <p:nvPr/>
        </p:nvPicPr>
        <p:blipFill>
          <a:blip r:embed="rId2"/>
          <a:srcRect t="5423" b="5423"/>
          <a:stretch>
            <a:fillRect/>
          </a:stretch>
        </p:blipFill>
        <p:spPr>
          <a:xfrm>
            <a:off x="660702" y="1365956"/>
            <a:ext cx="4020111" cy="139084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13" name="Picture 12">
            <a:extLst>
              <a:ext uri="{FF2B5EF4-FFF2-40B4-BE49-F238E27FC236}">
                <a16:creationId xmlns:a16="http://schemas.microsoft.com/office/drawing/2014/main" id="{362C84B8-9330-40BA-81B8-2112EABB7F3E}"/>
              </a:ext>
            </a:extLst>
          </p:cNvPr>
          <p:cNvPicPr>
            <a:picLocks noChangeAspect="1"/>
          </p:cNvPicPr>
          <p:nvPr/>
        </p:nvPicPr>
        <p:blipFill>
          <a:blip r:embed="rId3"/>
          <a:srcRect t="15" b="15"/>
          <a:stretch>
            <a:fillRect/>
          </a:stretch>
        </p:blipFill>
        <p:spPr>
          <a:xfrm>
            <a:off x="6043137" y="3660987"/>
            <a:ext cx="5311698" cy="287618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5" name="Picture 14">
            <a:extLst>
              <a:ext uri="{FF2B5EF4-FFF2-40B4-BE49-F238E27FC236}">
                <a16:creationId xmlns:a16="http://schemas.microsoft.com/office/drawing/2014/main" id="{95696640-61FB-433D-8A2E-2CA09715389D}"/>
              </a:ext>
            </a:extLst>
          </p:cNvPr>
          <p:cNvPicPr>
            <a:picLocks noChangeAspect="1"/>
          </p:cNvPicPr>
          <p:nvPr/>
        </p:nvPicPr>
        <p:blipFill>
          <a:blip r:embed="rId4"/>
          <a:srcRect t="920" b="920"/>
          <a:stretch>
            <a:fillRect/>
          </a:stretch>
        </p:blipFill>
        <p:spPr>
          <a:xfrm>
            <a:off x="6043138" y="514495"/>
            <a:ext cx="5311696" cy="287618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558719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a:t>Confusion Matrix</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7985" y="1323474"/>
            <a:ext cx="5282952" cy="4951413"/>
          </a:xfrm>
        </p:spPr>
        <p:txBody>
          <a:bodyPr vert="horz" lIns="0" tIns="0" rIns="0" bIns="0" rtlCol="0" anchor="t">
            <a:noAutofit/>
          </a:bodyPr>
          <a:lstStyle/>
          <a:p>
            <a:r>
              <a:rPr lang="en-GB" dirty="0"/>
              <a:t>This is the confusion matrix for the </a:t>
            </a:r>
            <a:r>
              <a:rPr lang="en-GB" dirty="0">
                <a:solidFill>
                  <a:schemeClr val="accent2"/>
                </a:solidFill>
              </a:rPr>
              <a:t>Decision Tree </a:t>
            </a:r>
            <a:r>
              <a:rPr lang="en-GB" dirty="0"/>
              <a:t>model. In it we can see that it predicted a total of 17 landing outcomes correctly were 12 landed successfully and 5 did not land successfully. There was only one prediction that was wrong and it was a false </a:t>
            </a:r>
            <a:r>
              <a:rPr lang="en-GB" dirty="0" err="1"/>
              <a:t>posetiv</a:t>
            </a:r>
            <a:r>
              <a:rPr lang="en-GB" dirty="0"/>
              <a:t>.</a:t>
            </a:r>
            <a:endParaRPr lang="sv-SE" dirty="0"/>
          </a:p>
        </p:txBody>
      </p:sp>
      <p:pic>
        <p:nvPicPr>
          <p:cNvPr id="11" name="Picture 10">
            <a:extLst>
              <a:ext uri="{FF2B5EF4-FFF2-40B4-BE49-F238E27FC236}">
                <a16:creationId xmlns:a16="http://schemas.microsoft.com/office/drawing/2014/main" id="{38452BA8-55EA-471E-B267-F26925DD09CB}"/>
              </a:ext>
            </a:extLst>
          </p:cNvPr>
          <p:cNvPicPr>
            <a:picLocks noChangeAspect="1"/>
          </p:cNvPicPr>
          <p:nvPr/>
        </p:nvPicPr>
        <p:blipFill>
          <a:blip r:embed="rId2"/>
          <a:srcRect t="1753" b="1753"/>
          <a:stretch>
            <a:fillRect/>
          </a:stretch>
        </p:blipFill>
        <p:spPr>
          <a:xfrm>
            <a:off x="5927306" y="1428462"/>
            <a:ext cx="6039740" cy="461674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0114332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921169"/>
            <a:ext cx="11386134" cy="1015663"/>
          </a:xfrm>
        </p:spPr>
        <p:txBody>
          <a:bodyPr/>
          <a:lstStyle/>
          <a:p>
            <a:r>
              <a:rPr lang="en-GB"/>
              <a:t>CONCLUSIONS</a:t>
            </a:r>
            <a:endParaRPr lang="en-US">
              <a:solidFill>
                <a:schemeClr val="accent2"/>
              </a:solidFill>
            </a:endParaRPr>
          </a:p>
        </p:txBody>
      </p:sp>
    </p:spTree>
    <p:extLst>
      <p:ext uri="{BB962C8B-B14F-4D97-AF65-F5344CB8AC3E}">
        <p14:creationId xmlns:p14="http://schemas.microsoft.com/office/powerpoint/2010/main" val="33081587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a:t>CONCLUSIONS</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8066241" cy="4951413"/>
          </a:xfrm>
        </p:spPr>
        <p:txBody>
          <a:bodyPr vert="horz" lIns="0" tIns="0" rIns="0" bIns="0" rtlCol="0" anchor="t">
            <a:noAutofit/>
          </a:bodyPr>
          <a:lstStyle/>
          <a:p>
            <a:pPr marL="171450" indent="-171450">
              <a:buFont typeface="Arial" panose="020B0604020202020204" pitchFamily="34" charset="0"/>
              <a:buChar char="•"/>
            </a:pPr>
            <a:r>
              <a:rPr lang="en-GB" sz="1400" dirty="0"/>
              <a:t>As they have launched more flights over the years we can see that there success rate has gone up meaning they are getting more consistent results.</a:t>
            </a:r>
          </a:p>
          <a:p>
            <a:pPr marL="349250" lvl="1" indent="-171450">
              <a:buFont typeface="Arial" panose="020B0604020202020204" pitchFamily="34" charset="0"/>
              <a:buChar char="•"/>
            </a:pPr>
            <a:endParaRPr lang="en-GB" sz="1050"/>
          </a:p>
          <a:p>
            <a:pPr marL="171450" indent="-171450">
              <a:buFont typeface="Arial" panose="020B0604020202020204" pitchFamily="34" charset="0"/>
              <a:buChar char="•"/>
            </a:pPr>
            <a:r>
              <a:rPr lang="en-GB" sz="1400" dirty="0"/>
              <a:t>We can see that some orbit type have better success rate than others.</a:t>
            </a:r>
          </a:p>
          <a:p>
            <a:pPr marL="171450" indent="-171450">
              <a:buFont typeface="Arial" panose="020B0604020202020204" pitchFamily="34" charset="0"/>
              <a:buChar char="•"/>
            </a:pPr>
            <a:endParaRPr lang="en-GB" sz="1400"/>
          </a:p>
          <a:p>
            <a:pPr marL="171450" indent="-171450">
              <a:buFont typeface="Arial" panose="020B0604020202020204" pitchFamily="34" charset="0"/>
              <a:buChar char="•"/>
            </a:pPr>
            <a:r>
              <a:rPr lang="en-GB" sz="1400" dirty="0"/>
              <a:t>Launches with low payload(under 4000kg) had better success rate then the heavy launches.</a:t>
            </a:r>
          </a:p>
          <a:p>
            <a:pPr marL="171450" indent="-171450">
              <a:buFont typeface="Arial" panose="020B0604020202020204" pitchFamily="34" charset="0"/>
              <a:buChar char="•"/>
            </a:pPr>
            <a:endParaRPr lang="en-GB" sz="1400"/>
          </a:p>
          <a:p>
            <a:pPr marL="171450" indent="-171450">
              <a:buFont typeface="Arial" panose="020B0604020202020204" pitchFamily="34" charset="0"/>
              <a:buChar char="•"/>
            </a:pPr>
            <a:r>
              <a:rPr lang="en-GB" sz="1400" dirty="0"/>
              <a:t>The </a:t>
            </a:r>
            <a:r>
              <a:rPr lang="en-GB" sz="1400" dirty="0">
                <a:ea typeface="+mn-lt"/>
                <a:cs typeface="+mn-lt"/>
              </a:rPr>
              <a:t>Decision Tree model </a:t>
            </a:r>
            <a:r>
              <a:rPr lang="en-GB" sz="1400" dirty="0"/>
              <a:t>was the best performing classification model and hade an accuracy of 94.44%. </a:t>
            </a:r>
          </a:p>
          <a:p>
            <a:pPr marL="285750" indent="-285750">
              <a:buFont typeface="Arial" panose="020B0604020202020204" pitchFamily="34" charset="0"/>
              <a:buChar char="•"/>
            </a:pPr>
            <a:endParaRPr lang="en-GB" sz="1600"/>
          </a:p>
          <a:p>
            <a:endParaRPr lang="en-GB" sz="1600"/>
          </a:p>
          <a:p>
            <a:endParaRPr lang="en-GB" sz="1600"/>
          </a:p>
          <a:p>
            <a:endParaRPr lang="en-GB" sz="1600"/>
          </a:p>
          <a:p>
            <a:endParaRPr lang="en-GB" sz="1600"/>
          </a:p>
          <a:p>
            <a:endParaRPr lang="en-GB" sz="1200"/>
          </a:p>
        </p:txBody>
      </p:sp>
    </p:spTree>
    <p:extLst>
      <p:ext uri="{BB962C8B-B14F-4D97-AF65-F5344CB8AC3E}">
        <p14:creationId xmlns:p14="http://schemas.microsoft.com/office/powerpoint/2010/main" val="39986322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454695"/>
            <a:ext cx="11386134" cy="1015663"/>
          </a:xfrm>
        </p:spPr>
        <p:txBody>
          <a:bodyPr/>
          <a:lstStyle/>
          <a:p>
            <a:r>
              <a:rPr lang="en-GB"/>
              <a:t>APPENDIX</a:t>
            </a:r>
            <a:endParaRPr lang="en-US">
              <a:solidFill>
                <a:schemeClr val="accent2"/>
              </a:solidFill>
            </a:endParaRPr>
          </a:p>
        </p:txBody>
      </p:sp>
      <p:sp>
        <p:nvSpPr>
          <p:cNvPr id="3" name="textruta 2">
            <a:extLst>
              <a:ext uri="{FF2B5EF4-FFF2-40B4-BE49-F238E27FC236}">
                <a16:creationId xmlns:a16="http://schemas.microsoft.com/office/drawing/2014/main" id="{F09AACB1-95A9-AE12-5498-C2B81B32B4D0}"/>
              </a:ext>
            </a:extLst>
          </p:cNvPr>
          <p:cNvSpPr txBox="1"/>
          <p:nvPr/>
        </p:nvSpPr>
        <p:spPr>
          <a:xfrm>
            <a:off x="1287379" y="2167689"/>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rPr>
              <a:t>All code can be found in my </a:t>
            </a:r>
            <a:r>
              <a:rPr lang="en-US" dirty="0">
                <a:solidFill>
                  <a:schemeClr val="bg1"/>
                </a:solidFill>
                <a:hlinkClick r:id="rId2">
                  <a:extLst>
                    <a:ext uri="{A12FA001-AC4F-418D-AE19-62706E023703}">
                      <ahyp:hlinkClr xmlns:ahyp="http://schemas.microsoft.com/office/drawing/2018/hyperlinkcolor" val="tx"/>
                    </a:ext>
                  </a:extLst>
                </a:hlinkClick>
              </a:rPr>
              <a:t>github</a:t>
            </a:r>
          </a:p>
        </p:txBody>
      </p:sp>
    </p:spTree>
    <p:extLst>
      <p:ext uri="{BB962C8B-B14F-4D97-AF65-F5344CB8AC3E}">
        <p14:creationId xmlns:p14="http://schemas.microsoft.com/office/powerpoint/2010/main" val="2992863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a:extLst>
              <a:ext uri="{FF2B5EF4-FFF2-40B4-BE49-F238E27FC236}">
                <a16:creationId xmlns:a16="http://schemas.microsoft.com/office/drawing/2014/main" id="{13EE817D-A4E8-48C0-A58E-2B4150E27141}"/>
              </a:ext>
              <a:ext uri="{C183D7F6-B498-43B3-948B-1728B52AA6E4}">
                <adec:decorative xmlns:adec="http://schemas.microsoft.com/office/drawing/2017/decorative" val="1"/>
              </a:ext>
            </a:extLst>
          </p:cNvPr>
          <p:cNvSpPr/>
          <p:nvPr/>
        </p:nvSpPr>
        <p:spPr>
          <a:xfrm>
            <a:off x="0" y="0"/>
            <a:ext cx="6702159"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chemeClr val="tx1">
              <a:lumMod val="85000"/>
              <a:lumOff val="15000"/>
            </a:schemeClr>
          </a:solidFill>
        </p:spPr>
        <p:txBody>
          <a:bodyPr wrap="square" lIns="0" tIns="0" rIns="0" bIns="0" rtlCol="0"/>
          <a:lstStyle/>
          <a:p>
            <a:endParaRPr/>
          </a:p>
        </p:txBody>
      </p:sp>
      <p:sp>
        <p:nvSpPr>
          <p:cNvPr id="13" name="Title 12">
            <a:extLst>
              <a:ext uri="{FF2B5EF4-FFF2-40B4-BE49-F238E27FC236}">
                <a16:creationId xmlns:a16="http://schemas.microsoft.com/office/drawing/2014/main" id="{804BABCD-5D07-421C-B8F7-FD9A7A6607C0}"/>
              </a:ext>
            </a:extLst>
          </p:cNvPr>
          <p:cNvSpPr>
            <a:spLocks noGrp="1"/>
          </p:cNvSpPr>
          <p:nvPr>
            <p:ph type="title"/>
          </p:nvPr>
        </p:nvSpPr>
        <p:spPr/>
        <p:txBody>
          <a:bodyPr/>
          <a:lstStyle/>
          <a:p>
            <a:r>
              <a:rPr lang="en-US"/>
              <a:t>METHODOLOGY SUMMARY</a:t>
            </a:r>
          </a:p>
        </p:txBody>
      </p:sp>
      <p:sp>
        <p:nvSpPr>
          <p:cNvPr id="17" name="Text Placeholder 2">
            <a:extLst>
              <a:ext uri="{FF2B5EF4-FFF2-40B4-BE49-F238E27FC236}">
                <a16:creationId xmlns:a16="http://schemas.microsoft.com/office/drawing/2014/main" id="{622DA3B6-DC47-4B36-985D-C5E3E531C22F}"/>
              </a:ext>
            </a:extLst>
          </p:cNvPr>
          <p:cNvSpPr>
            <a:spLocks noGrp="1"/>
          </p:cNvSpPr>
          <p:nvPr>
            <p:ph type="body" sz="quarter" idx="10"/>
          </p:nvPr>
        </p:nvSpPr>
        <p:spPr/>
        <p:txBody>
          <a:bodyPr vert="horz" lIns="0" tIns="0" rIns="0" bIns="0" numCol="2" rtlCol="0" anchor="t">
            <a:noAutofit/>
          </a:bodyPr>
          <a:lstStyle/>
          <a:p>
            <a:pPr marL="342900" indent="-342900">
              <a:buFont typeface="+mj-lt"/>
              <a:buAutoNum type="arabicPeriod"/>
            </a:pPr>
            <a:r>
              <a:rPr lang="en-GB" sz="1600">
                <a:solidFill>
                  <a:schemeClr val="accent2"/>
                </a:solidFill>
              </a:rPr>
              <a:t>Data Collection</a:t>
            </a:r>
          </a:p>
          <a:p>
            <a:pPr marL="520700" lvl="1" indent="-342900">
              <a:buFont typeface="Arial" panose="020B0604020202020204" pitchFamily="34" charset="0"/>
              <a:buChar char="•"/>
            </a:pPr>
            <a:r>
              <a:rPr lang="en-GB" sz="1400">
                <a:solidFill>
                  <a:schemeClr val="bg1"/>
                </a:solidFill>
              </a:rPr>
              <a:t>Making GET requests to the SpaceX REST API</a:t>
            </a:r>
          </a:p>
          <a:p>
            <a:pPr marL="520700" lvl="1" indent="-342900">
              <a:buFont typeface="Arial" panose="020B0604020202020204" pitchFamily="34" charset="0"/>
              <a:buChar char="•"/>
            </a:pPr>
            <a:r>
              <a:rPr lang="en-GB" sz="1400">
                <a:solidFill>
                  <a:schemeClr val="bg1"/>
                </a:solidFill>
              </a:rPr>
              <a:t>Web Scraping</a:t>
            </a:r>
            <a:endParaRPr lang="en-GB" sz="1100">
              <a:solidFill>
                <a:schemeClr val="bg1"/>
              </a:solidFill>
            </a:endParaRPr>
          </a:p>
          <a:p>
            <a:pPr marL="342900" indent="-342900">
              <a:buFont typeface="+mj-lt"/>
              <a:buAutoNum type="arabicPeriod"/>
            </a:pPr>
            <a:r>
              <a:rPr lang="en-GB" sz="1600">
                <a:solidFill>
                  <a:schemeClr val="accent2"/>
                </a:solidFill>
              </a:rPr>
              <a:t>Data Wrangling </a:t>
            </a:r>
          </a:p>
          <a:p>
            <a:pPr marL="520700" lvl="1" indent="-342900">
              <a:buFont typeface="Arial" panose="020B0604020202020204" pitchFamily="34" charset="0"/>
              <a:buChar char="•"/>
            </a:pPr>
            <a:r>
              <a:rPr lang="en-GB" sz="1400">
                <a:solidFill>
                  <a:srgbClr val="61AFEF"/>
                </a:solidFill>
                <a:latin typeface="Consolas"/>
              </a:rPr>
              <a:t>.</a:t>
            </a:r>
            <a:r>
              <a:rPr lang="en-GB" sz="1400" err="1">
                <a:solidFill>
                  <a:srgbClr val="61AFEF"/>
                </a:solidFill>
                <a:latin typeface="Consolas"/>
              </a:rPr>
              <a:t>fillna</a:t>
            </a:r>
            <a:r>
              <a:rPr lang="en-GB" sz="1400">
                <a:solidFill>
                  <a:srgbClr val="61AFEF"/>
                </a:solidFill>
                <a:latin typeface="Consolas"/>
              </a:rPr>
              <a:t>()</a:t>
            </a:r>
            <a:r>
              <a:rPr lang="en-GB" sz="1400"/>
              <a:t> method is used to remove </a:t>
            </a:r>
            <a:r>
              <a:rPr lang="en-GB" sz="1400" err="1"/>
              <a:t>NaN</a:t>
            </a:r>
            <a:r>
              <a:rPr lang="en-GB" sz="1400"/>
              <a:t> values</a:t>
            </a:r>
            <a:endParaRPr lang="en-GB" sz="1400">
              <a:solidFill>
                <a:schemeClr val="accent2"/>
              </a:solidFill>
            </a:endParaRPr>
          </a:p>
          <a:p>
            <a:pPr marL="520700" lvl="1" indent="-342900">
              <a:buFont typeface="Arial" panose="020B0604020202020204" pitchFamily="34" charset="0"/>
              <a:buChar char="•"/>
            </a:pPr>
            <a:r>
              <a:rPr lang="en-GB" sz="1400">
                <a:latin typeface="Consolas"/>
              </a:rPr>
              <a:t>With the </a:t>
            </a:r>
            <a:r>
              <a:rPr lang="en-GB" sz="1400">
                <a:solidFill>
                  <a:srgbClr val="61AFEF"/>
                </a:solidFill>
                <a:latin typeface="Consolas"/>
              </a:rPr>
              <a:t>.</a:t>
            </a:r>
            <a:r>
              <a:rPr lang="en-GB" sz="1400" err="1">
                <a:solidFill>
                  <a:srgbClr val="61AFEF"/>
                </a:solidFill>
                <a:latin typeface="Consolas"/>
              </a:rPr>
              <a:t>va</a:t>
            </a:r>
            <a:r>
              <a:rPr lang="en-GB" sz="1400" b="0" err="1">
                <a:solidFill>
                  <a:srgbClr val="61AFEF"/>
                </a:solidFill>
                <a:effectLst/>
                <a:latin typeface="Consolas"/>
              </a:rPr>
              <a:t>lue_counts</a:t>
            </a:r>
            <a:r>
              <a:rPr lang="en-GB" sz="1400" b="0">
                <a:solidFill>
                  <a:srgbClr val="ABB2BF"/>
                </a:solidFill>
                <a:effectLst/>
                <a:latin typeface="Consolas"/>
              </a:rPr>
              <a:t>()</a:t>
            </a:r>
            <a:r>
              <a:rPr lang="en-GB" sz="1400"/>
              <a:t> method we can:</a:t>
            </a:r>
          </a:p>
          <a:p>
            <a:pPr marL="704850" lvl="2" indent="-342900"/>
            <a:r>
              <a:rPr lang="en-GB" sz="1200"/>
              <a:t>Se the number of launches for every site</a:t>
            </a:r>
          </a:p>
          <a:p>
            <a:pPr marL="704850" lvl="2" indent="-342900"/>
            <a:r>
              <a:rPr lang="en-GB" sz="1200"/>
              <a:t>Se the number and occurrence for every orbit</a:t>
            </a:r>
          </a:p>
          <a:p>
            <a:pPr marL="704850" lvl="2" indent="-342900"/>
            <a:r>
              <a:rPr lang="en-GB" sz="1200"/>
              <a:t>Se the number and occurrence of mission outcome for each orbit type</a:t>
            </a:r>
          </a:p>
          <a:p>
            <a:pPr marL="520700" lvl="1" indent="-342900"/>
            <a:r>
              <a:rPr lang="en-GB" sz="1400"/>
              <a:t>Making  a landing outcome label that is:</a:t>
            </a:r>
          </a:p>
          <a:p>
            <a:pPr marL="704850" lvl="2" indent="-342900"/>
            <a:r>
              <a:rPr lang="en-GB" sz="1200"/>
              <a:t>1 if the booster landed successfully</a:t>
            </a:r>
          </a:p>
          <a:p>
            <a:pPr marL="704850" lvl="2" indent="-342900">
              <a:buClr>
                <a:srgbClr val="12ABDB"/>
              </a:buClr>
            </a:pPr>
            <a:r>
              <a:rPr lang="en-GB" sz="1200">
                <a:ea typeface="+mn-lt"/>
                <a:cs typeface="+mn-lt"/>
              </a:rPr>
              <a:t>0 if the booster was not landed successfully</a:t>
            </a:r>
            <a:endParaRPr lang="en-GB" sz="1200"/>
          </a:p>
          <a:p>
            <a:pPr marL="342900" indent="-342900">
              <a:buFont typeface="+mj-lt"/>
              <a:buAutoNum type="arabicPeriod"/>
            </a:pPr>
            <a:r>
              <a:rPr lang="en-GB" sz="1600">
                <a:solidFill>
                  <a:schemeClr val="accent2"/>
                </a:solidFill>
              </a:rPr>
              <a:t>Exploratory Data Analysis</a:t>
            </a:r>
          </a:p>
          <a:p>
            <a:pPr marL="520700" lvl="1" indent="-342900">
              <a:buFont typeface="Arial" panose="020B0604020202020204" pitchFamily="34" charset="0"/>
              <a:buChar char="•"/>
            </a:pPr>
            <a:r>
              <a:rPr lang="en-GB" sz="1400"/>
              <a:t>With SQL queries were used on the </a:t>
            </a:r>
            <a:r>
              <a:rPr lang="en-GB" sz="1400">
                <a:ea typeface="+mn-lt"/>
                <a:cs typeface="+mn-lt"/>
              </a:rPr>
              <a:t>dataset </a:t>
            </a:r>
            <a:r>
              <a:rPr lang="en-GB" sz="1400"/>
              <a:t>to manipulate and evaluate it </a:t>
            </a:r>
          </a:p>
          <a:p>
            <a:pPr marL="520700" lvl="1" indent="-342900">
              <a:buFont typeface="Arial" panose="020B0604020202020204" pitchFamily="34" charset="0"/>
              <a:buChar char="•"/>
            </a:pPr>
            <a:r>
              <a:rPr lang="en-GB" sz="1400"/>
              <a:t>Pandas and Matplotlib </a:t>
            </a:r>
            <a:r>
              <a:rPr lang="en-GB" sz="1400">
                <a:ea typeface="+mn-lt"/>
                <a:cs typeface="+mn-lt"/>
              </a:rPr>
              <a:t>were used </a:t>
            </a:r>
            <a:r>
              <a:rPr lang="en-GB" sz="1400"/>
              <a:t>to visualize the relationships between variables, and determine patterns</a:t>
            </a:r>
          </a:p>
          <a:p>
            <a:pPr marL="342900" indent="-342900">
              <a:buFont typeface="+mj-lt"/>
              <a:buAutoNum type="arabicPeriod"/>
            </a:pPr>
            <a:r>
              <a:rPr lang="en-GB" sz="1600">
                <a:solidFill>
                  <a:schemeClr val="accent2"/>
                </a:solidFill>
              </a:rPr>
              <a:t>Interactive Visual Analytics</a:t>
            </a:r>
          </a:p>
          <a:p>
            <a:pPr marL="520700" lvl="1" indent="-342900">
              <a:buFont typeface="Arial" panose="020B0604020202020204" pitchFamily="34" charset="0"/>
              <a:buChar char="•"/>
            </a:pPr>
            <a:r>
              <a:rPr lang="en-GB" sz="1400">
                <a:ea typeface="+mn-lt"/>
                <a:cs typeface="+mn-lt"/>
              </a:rPr>
              <a:t>Folium </a:t>
            </a:r>
            <a:r>
              <a:rPr lang="en-GB" sz="1400"/>
              <a:t>was used to make geospatial analytics</a:t>
            </a:r>
          </a:p>
          <a:p>
            <a:pPr marL="520700" lvl="1" indent="-342900">
              <a:buFont typeface="Arial" panose="020B0604020202020204" pitchFamily="34" charset="0"/>
              <a:buChar char="•"/>
            </a:pPr>
            <a:r>
              <a:rPr lang="en-GB" sz="1400"/>
              <a:t>A </a:t>
            </a:r>
            <a:r>
              <a:rPr lang="en-GB" sz="1400">
                <a:ea typeface="+mn-lt"/>
                <a:cs typeface="+mn-lt"/>
              </a:rPr>
              <a:t>dashboard using </a:t>
            </a:r>
            <a:r>
              <a:rPr lang="en-GB" sz="1400" err="1">
                <a:ea typeface="+mn-lt"/>
                <a:cs typeface="+mn-lt"/>
              </a:rPr>
              <a:t>Plotly</a:t>
            </a:r>
            <a:r>
              <a:rPr lang="en-GB" sz="1400">
                <a:ea typeface="+mn-lt"/>
                <a:cs typeface="+mn-lt"/>
              </a:rPr>
              <a:t> was created for interactive</a:t>
            </a:r>
            <a:r>
              <a:rPr lang="en-GB" sz="1400"/>
              <a:t> visualisation </a:t>
            </a:r>
          </a:p>
          <a:p>
            <a:pPr marL="342900" indent="-342900">
              <a:buFont typeface="+mj-lt"/>
              <a:buAutoNum type="arabicPeriod"/>
            </a:pPr>
            <a:r>
              <a:rPr lang="en-GB" sz="1600">
                <a:solidFill>
                  <a:schemeClr val="accent2"/>
                </a:solidFill>
              </a:rPr>
              <a:t>Data Modelling and Evaluation</a:t>
            </a:r>
          </a:p>
          <a:p>
            <a:pPr marL="520700" lvl="1" indent="-342900">
              <a:buFont typeface="Arial" panose="020B0604020202020204" pitchFamily="34" charset="0"/>
              <a:buChar char="•"/>
            </a:pPr>
            <a:r>
              <a:rPr lang="en-GB" sz="1400"/>
              <a:t>Scikit-Learn was used to:</a:t>
            </a:r>
          </a:p>
          <a:p>
            <a:pPr marL="704850" lvl="2" indent="-342900"/>
            <a:r>
              <a:rPr lang="en-GB" sz="1200"/>
              <a:t>Pre-process /standardize data</a:t>
            </a:r>
          </a:p>
          <a:p>
            <a:pPr marL="704850" lvl="2" indent="-342900"/>
            <a:r>
              <a:rPr lang="en-GB" sz="1200">
                <a:ea typeface="+mn-lt"/>
                <a:cs typeface="+mn-lt"/>
              </a:rPr>
              <a:t>Using </a:t>
            </a:r>
            <a:r>
              <a:rPr lang="en-GB" sz="1200">
                <a:solidFill>
                  <a:srgbClr val="FFFFFF"/>
                </a:solidFill>
                <a:latin typeface="Ubuntu"/>
              </a:rPr>
              <a:t>the </a:t>
            </a:r>
            <a:r>
              <a:rPr lang="en-GB" sz="1200" err="1">
                <a:solidFill>
                  <a:srgbClr val="61AFEF"/>
                </a:solidFill>
                <a:latin typeface="Consolas"/>
              </a:rPr>
              <a:t>train_test_split</a:t>
            </a:r>
            <a:r>
              <a:rPr lang="en-GB" sz="1200">
                <a:solidFill>
                  <a:srgbClr val="61AFEF"/>
                </a:solidFill>
                <a:latin typeface="Consolas"/>
              </a:rPr>
              <a:t> </a:t>
            </a:r>
            <a:r>
              <a:rPr lang="en-GB" sz="1200">
                <a:latin typeface="Consolas"/>
              </a:rPr>
              <a:t>method </a:t>
            </a:r>
            <a:r>
              <a:rPr lang="en-GB" sz="1200">
                <a:solidFill>
                  <a:srgbClr val="FFFFFF"/>
                </a:solidFill>
                <a:latin typeface="Consolas"/>
              </a:rPr>
              <a:t>to s</a:t>
            </a:r>
            <a:r>
              <a:rPr lang="en-GB" sz="1200">
                <a:solidFill>
                  <a:srgbClr val="FFFFFF"/>
                </a:solidFill>
                <a:latin typeface="Ubuntu"/>
              </a:rPr>
              <a:t>plit</a:t>
            </a:r>
            <a:r>
              <a:rPr lang="en-GB" sz="1200"/>
              <a:t> the data into training and testing data </a:t>
            </a:r>
            <a:endParaRPr lang="en-GB" sz="1200">
              <a:latin typeface="Consolas" panose="020B0609020204030204" pitchFamily="49" charset="0"/>
            </a:endParaRPr>
          </a:p>
          <a:p>
            <a:pPr marL="704850" lvl="2" indent="-342900"/>
            <a:r>
              <a:rPr lang="en-GB" sz="1200"/>
              <a:t>Train a few different classification models</a:t>
            </a:r>
          </a:p>
          <a:p>
            <a:pPr marL="704850" lvl="2" indent="-342900"/>
            <a:r>
              <a:rPr lang="en-GB" sz="1200">
                <a:ea typeface="+mn-lt"/>
                <a:cs typeface="+mn-lt"/>
              </a:rPr>
              <a:t>Using </a:t>
            </a:r>
            <a:r>
              <a:rPr lang="en-GB" sz="1200" err="1">
                <a:solidFill>
                  <a:srgbClr val="61AFEF"/>
                </a:solidFill>
                <a:latin typeface="Consolas"/>
              </a:rPr>
              <a:t>GridSearchCV</a:t>
            </a:r>
            <a:r>
              <a:rPr lang="en-GB" sz="1200">
                <a:latin typeface="Consolas"/>
              </a:rPr>
              <a:t> to f</a:t>
            </a:r>
            <a:r>
              <a:rPr lang="en-GB" sz="1200"/>
              <a:t>ind hyperparameters </a:t>
            </a:r>
            <a:endParaRPr lang="en-GB" sz="1200">
              <a:latin typeface="Consolas" panose="020B0609020204030204" pitchFamily="49" charset="0"/>
            </a:endParaRPr>
          </a:p>
          <a:p>
            <a:pPr marL="520700" lvl="1" indent="-342900"/>
            <a:r>
              <a:rPr lang="en-GB" sz="1400">
                <a:ea typeface="+mn-lt"/>
                <a:cs typeface="+mn-lt"/>
              </a:rPr>
              <a:t>For every classification model </a:t>
            </a:r>
            <a:r>
              <a:rPr lang="en-GB" sz="1400"/>
              <a:t>Plot there corresponding confusion matrices </a:t>
            </a:r>
          </a:p>
          <a:p>
            <a:pPr marL="520700" lvl="1" indent="-342900"/>
            <a:r>
              <a:rPr lang="en-GB" sz="1400"/>
              <a:t>Assessing </a:t>
            </a:r>
            <a:r>
              <a:rPr lang="en-GB" sz="1400">
                <a:ea typeface="+mn-lt"/>
                <a:cs typeface="+mn-lt"/>
              </a:rPr>
              <a:t>each classification models</a:t>
            </a:r>
            <a:r>
              <a:rPr lang="en-GB" sz="1400"/>
              <a:t> accuracy</a:t>
            </a:r>
          </a:p>
        </p:txBody>
      </p:sp>
    </p:spTree>
    <p:extLst>
      <p:ext uri="{BB962C8B-B14F-4D97-AF65-F5344CB8AC3E}">
        <p14:creationId xmlns:p14="http://schemas.microsoft.com/office/powerpoint/2010/main" val="1276081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a:t>DATA COLLECTION – </a:t>
            </a:r>
            <a:r>
              <a:rPr lang="en-US">
                <a:solidFill>
                  <a:schemeClr val="accent2"/>
                </a:solidFill>
              </a:rPr>
              <a:t>space x REST api</a:t>
            </a:r>
            <a:endParaRPr lang="en-US"/>
          </a:p>
        </p:txBody>
      </p:sp>
      <p:sp>
        <p:nvSpPr>
          <p:cNvPr id="104" name="TextBox 103">
            <a:extLst>
              <a:ext uri="{FF2B5EF4-FFF2-40B4-BE49-F238E27FC236}">
                <a16:creationId xmlns:a16="http://schemas.microsoft.com/office/drawing/2014/main" id="{2F0C2330-BF1D-4503-B900-3E52703BF8F7}"/>
              </a:ext>
            </a:extLst>
          </p:cNvPr>
          <p:cNvSpPr txBox="1"/>
          <p:nvPr/>
        </p:nvSpPr>
        <p:spPr>
          <a:xfrm>
            <a:off x="129999" y="932420"/>
            <a:ext cx="6462781" cy="830997"/>
          </a:xfrm>
          <a:prstGeom prst="rect">
            <a:avLst/>
          </a:prstGeom>
          <a:noFill/>
        </p:spPr>
        <p:txBody>
          <a:bodyPr wrap="square" lIns="91440" tIns="45720" rIns="91440" bIns="45720" anchor="t">
            <a:spAutoFit/>
          </a:bodyPr>
          <a:lstStyle/>
          <a:p>
            <a:r>
              <a:rPr lang="en-GB" sz="1600">
                <a:solidFill>
                  <a:schemeClr val="bg1"/>
                </a:solidFill>
              </a:rPr>
              <a:t>With the SpaceX API we retrieve the data about launches, information on the rocket, the payload delivered, </a:t>
            </a:r>
            <a:r>
              <a:rPr lang="en-GB" sz="1600">
                <a:solidFill>
                  <a:schemeClr val="bg1"/>
                </a:solidFill>
                <a:ea typeface="+mn-lt"/>
                <a:cs typeface="+mn-lt"/>
              </a:rPr>
              <a:t>specifications </a:t>
            </a:r>
            <a:r>
              <a:rPr lang="en-GB" sz="1600">
                <a:solidFill>
                  <a:schemeClr val="bg1"/>
                </a:solidFill>
              </a:rPr>
              <a:t>of the launch , </a:t>
            </a:r>
            <a:r>
              <a:rPr lang="en-GB" sz="1600">
                <a:solidFill>
                  <a:schemeClr val="bg1"/>
                </a:solidFill>
                <a:ea typeface="+mn-lt"/>
                <a:cs typeface="+mn-lt"/>
              </a:rPr>
              <a:t>specifications </a:t>
            </a:r>
            <a:r>
              <a:rPr lang="en-GB" sz="1600">
                <a:solidFill>
                  <a:schemeClr val="bg1"/>
                </a:solidFill>
              </a:rPr>
              <a:t>of the landing , and landing outcome.</a:t>
            </a:r>
            <a:endParaRPr lang="en-US" sz="1600">
              <a:solidFill>
                <a:schemeClr val="bg1"/>
              </a:solidFill>
            </a:endParaRPr>
          </a:p>
        </p:txBody>
      </p:sp>
      <p:grpSp>
        <p:nvGrpSpPr>
          <p:cNvPr id="35" name="Group 34">
            <a:extLst>
              <a:ext uri="{FF2B5EF4-FFF2-40B4-BE49-F238E27FC236}">
                <a16:creationId xmlns:a16="http://schemas.microsoft.com/office/drawing/2014/main" id="{92EA4B77-B14B-4AED-97DA-838569B509F9}"/>
              </a:ext>
            </a:extLst>
          </p:cNvPr>
          <p:cNvGrpSpPr/>
          <p:nvPr/>
        </p:nvGrpSpPr>
        <p:grpSpPr>
          <a:xfrm>
            <a:off x="7021493" y="381857"/>
            <a:ext cx="4032448" cy="1230027"/>
            <a:chOff x="6816081" y="381857"/>
            <a:chExt cx="4032448" cy="1230027"/>
          </a:xfrm>
        </p:grpSpPr>
        <p:grpSp>
          <p:nvGrpSpPr>
            <p:cNvPr id="28" name="Group 27">
              <a:extLst>
                <a:ext uri="{FF2B5EF4-FFF2-40B4-BE49-F238E27FC236}">
                  <a16:creationId xmlns:a16="http://schemas.microsoft.com/office/drawing/2014/main" id="{F7D9EF03-0D98-4A64-B0CA-E0D795AFB3A9}"/>
                </a:ext>
              </a:extLst>
            </p:cNvPr>
            <p:cNvGrpSpPr/>
            <p:nvPr/>
          </p:nvGrpSpPr>
          <p:grpSpPr>
            <a:xfrm>
              <a:off x="7227907" y="438326"/>
              <a:ext cx="3208792" cy="1080994"/>
              <a:chOff x="7679303" y="559419"/>
              <a:chExt cx="2802730" cy="944198"/>
            </a:xfrm>
            <a:solidFill>
              <a:srgbClr val="0070AD"/>
            </a:solidFill>
          </p:grpSpPr>
          <p:pic>
            <p:nvPicPr>
              <p:cNvPr id="6" name="Picture 5">
                <a:extLst>
                  <a:ext uri="{FF2B5EF4-FFF2-40B4-BE49-F238E27FC236}">
                    <a16:creationId xmlns:a16="http://schemas.microsoft.com/office/drawing/2014/main" id="{0D94EE98-C8BA-4088-9399-E3A6F93524AD}"/>
                  </a:ext>
                </a:extLst>
              </p:cNvPr>
              <p:cNvPicPr>
                <a:picLocks noChangeAspect="1"/>
              </p:cNvPicPr>
              <p:nvPr/>
            </p:nvPicPr>
            <p:blipFill rotWithShape="1">
              <a:blip r:embed="rId2"/>
              <a:srcRect t="18828" b="18828"/>
              <a:stretch/>
            </p:blipFill>
            <p:spPr>
              <a:xfrm>
                <a:off x="7679303" y="559419"/>
                <a:ext cx="2802730" cy="277293"/>
              </a:xfrm>
              <a:prstGeom prst="rect">
                <a:avLst/>
              </a:prstGeom>
              <a:grpFill/>
            </p:spPr>
          </p:pic>
          <p:pic>
            <p:nvPicPr>
              <p:cNvPr id="8" name="Picture 7" descr="En bild som visar text&#10;&#10;Automatiskt genererad beskrivning">
                <a:extLst>
                  <a:ext uri="{FF2B5EF4-FFF2-40B4-BE49-F238E27FC236}">
                    <a16:creationId xmlns:a16="http://schemas.microsoft.com/office/drawing/2014/main" id="{49F80C29-BD4E-4670-AFF0-F59E30604817}"/>
                  </a:ext>
                </a:extLst>
              </p:cNvPr>
              <p:cNvPicPr>
                <a:picLocks noChangeAspect="1"/>
              </p:cNvPicPr>
              <p:nvPr/>
            </p:nvPicPr>
            <p:blipFill>
              <a:blip r:embed="rId3"/>
              <a:stretch>
                <a:fillRect/>
              </a:stretch>
            </p:blipFill>
            <p:spPr>
              <a:xfrm>
                <a:off x="8007642" y="1093217"/>
                <a:ext cx="2135543" cy="410400"/>
              </a:xfrm>
              <a:prstGeom prst="rect">
                <a:avLst/>
              </a:prstGeom>
              <a:grpFill/>
            </p:spPr>
          </p:pic>
          <p:pic>
            <p:nvPicPr>
              <p:cNvPr id="86" name="Picture 85" descr="En bild som visar text&#10;&#10;Automatiskt genererad beskrivning">
                <a:extLst>
                  <a:ext uri="{FF2B5EF4-FFF2-40B4-BE49-F238E27FC236}">
                    <a16:creationId xmlns:a16="http://schemas.microsoft.com/office/drawing/2014/main" id="{D5E40F14-C243-45DC-A9AD-C3E089B083A3}"/>
                  </a:ext>
                </a:extLst>
              </p:cNvPr>
              <p:cNvPicPr>
                <a:picLocks noChangeAspect="1"/>
              </p:cNvPicPr>
              <p:nvPr/>
            </p:nvPicPr>
            <p:blipFill rotWithShape="1">
              <a:blip r:embed="rId4"/>
              <a:srcRect t="29234" b="29234"/>
              <a:stretch/>
            </p:blipFill>
            <p:spPr>
              <a:xfrm>
                <a:off x="7679303" y="828276"/>
                <a:ext cx="2750185" cy="269837"/>
              </a:xfrm>
              <a:prstGeom prst="rect">
                <a:avLst/>
              </a:prstGeom>
              <a:grpFill/>
            </p:spPr>
          </p:pic>
        </p:grpSp>
        <p:sp>
          <p:nvSpPr>
            <p:cNvPr id="89" name="Rectangle: Rounded Corners 88">
              <a:extLst>
                <a:ext uri="{FF2B5EF4-FFF2-40B4-BE49-F238E27FC236}">
                  <a16:creationId xmlns:a16="http://schemas.microsoft.com/office/drawing/2014/main" id="{7F77E3BE-FFD1-49D0-912B-FD6FB1D4A716}"/>
                </a:ext>
              </a:extLst>
            </p:cNvPr>
            <p:cNvSpPr/>
            <p:nvPr/>
          </p:nvSpPr>
          <p:spPr>
            <a:xfrm>
              <a:off x="6816081" y="381857"/>
              <a:ext cx="4032448" cy="123002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grpSp>
      <p:grpSp>
        <p:nvGrpSpPr>
          <p:cNvPr id="36" name="Group 35">
            <a:extLst>
              <a:ext uri="{FF2B5EF4-FFF2-40B4-BE49-F238E27FC236}">
                <a16:creationId xmlns:a16="http://schemas.microsoft.com/office/drawing/2014/main" id="{C68EC541-DE3E-4EBC-81B6-66449314609B}"/>
              </a:ext>
            </a:extLst>
          </p:cNvPr>
          <p:cNvGrpSpPr/>
          <p:nvPr/>
        </p:nvGrpSpPr>
        <p:grpSpPr>
          <a:xfrm>
            <a:off x="5930762" y="1823886"/>
            <a:ext cx="6213910" cy="2403187"/>
            <a:chOff x="5930762" y="1809537"/>
            <a:chExt cx="6213910" cy="2403187"/>
          </a:xfrm>
        </p:grpSpPr>
        <p:grpSp>
          <p:nvGrpSpPr>
            <p:cNvPr id="29" name="Group 28">
              <a:extLst>
                <a:ext uri="{FF2B5EF4-FFF2-40B4-BE49-F238E27FC236}">
                  <a16:creationId xmlns:a16="http://schemas.microsoft.com/office/drawing/2014/main" id="{8E1813E3-CDF6-4256-8F01-D02553A05958}"/>
                </a:ext>
              </a:extLst>
            </p:cNvPr>
            <p:cNvGrpSpPr/>
            <p:nvPr/>
          </p:nvGrpSpPr>
          <p:grpSpPr>
            <a:xfrm>
              <a:off x="6027543" y="1810470"/>
              <a:ext cx="6034510" cy="2401320"/>
              <a:chOff x="5966146" y="2011224"/>
              <a:chExt cx="6034510" cy="2401320"/>
            </a:xfrm>
          </p:grpSpPr>
          <p:pic>
            <p:nvPicPr>
              <p:cNvPr id="10" name="Picture 9" descr="En bild som visar text, poängtavla&#10;&#10;Automatiskt genererad beskrivning">
                <a:extLst>
                  <a:ext uri="{FF2B5EF4-FFF2-40B4-BE49-F238E27FC236}">
                    <a16:creationId xmlns:a16="http://schemas.microsoft.com/office/drawing/2014/main" id="{277E6190-5DA5-4D5A-96BA-1CD9654DE556}"/>
                  </a:ext>
                </a:extLst>
              </p:cNvPr>
              <p:cNvPicPr>
                <a:picLocks noChangeAspect="1"/>
              </p:cNvPicPr>
              <p:nvPr/>
            </p:nvPicPr>
            <p:blipFill>
              <a:blip r:embed="rId5"/>
              <a:stretch>
                <a:fillRect/>
              </a:stretch>
            </p:blipFill>
            <p:spPr>
              <a:xfrm>
                <a:off x="5966146" y="2054428"/>
                <a:ext cx="1392711" cy="2314912"/>
              </a:xfrm>
              <a:prstGeom prst="rect">
                <a:avLst/>
              </a:prstGeom>
            </p:spPr>
          </p:pic>
          <p:grpSp>
            <p:nvGrpSpPr>
              <p:cNvPr id="17" name="Group 16">
                <a:extLst>
                  <a:ext uri="{FF2B5EF4-FFF2-40B4-BE49-F238E27FC236}">
                    <a16:creationId xmlns:a16="http://schemas.microsoft.com/office/drawing/2014/main" id="{687CE674-95E2-41B5-BCC7-71DE5D1AE7EA}"/>
                  </a:ext>
                </a:extLst>
              </p:cNvPr>
              <p:cNvGrpSpPr/>
              <p:nvPr/>
            </p:nvGrpSpPr>
            <p:grpSpPr>
              <a:xfrm>
                <a:off x="7427195" y="2011224"/>
                <a:ext cx="1549371" cy="2401320"/>
                <a:chOff x="4844715" y="2924944"/>
                <a:chExt cx="2575893" cy="3992293"/>
              </a:xfrm>
            </p:grpSpPr>
            <p:pic>
              <p:nvPicPr>
                <p:cNvPr id="16" name="Picture 15" descr="En bild som visar text&#10;&#10;Automatiskt genererad beskrivning">
                  <a:extLst>
                    <a:ext uri="{FF2B5EF4-FFF2-40B4-BE49-F238E27FC236}">
                      <a16:creationId xmlns:a16="http://schemas.microsoft.com/office/drawing/2014/main" id="{C4F55A5F-87B2-4210-A9EC-0FE7EF6DDB81}"/>
                    </a:ext>
                  </a:extLst>
                </p:cNvPr>
                <p:cNvPicPr>
                  <a:picLocks noChangeAspect="1"/>
                </p:cNvPicPr>
                <p:nvPr/>
              </p:nvPicPr>
              <p:blipFill rotWithShape="1">
                <a:blip r:embed="rId6"/>
                <a:srcRect l="374" r="374"/>
                <a:stretch/>
              </p:blipFill>
              <p:spPr>
                <a:xfrm>
                  <a:off x="4844715" y="2924944"/>
                  <a:ext cx="2575893" cy="1066949"/>
                </a:xfrm>
                <a:prstGeom prst="rect">
                  <a:avLst/>
                </a:prstGeom>
              </p:spPr>
            </p:pic>
            <p:pic>
              <p:nvPicPr>
                <p:cNvPr id="14" name="Picture 13" descr="En bild som visar text&#10;&#10;Automatiskt genererad beskrivning">
                  <a:extLst>
                    <a:ext uri="{FF2B5EF4-FFF2-40B4-BE49-F238E27FC236}">
                      <a16:creationId xmlns:a16="http://schemas.microsoft.com/office/drawing/2014/main" id="{8F30D176-1F26-4574-A3AE-DF6724CE75E0}"/>
                    </a:ext>
                  </a:extLst>
                </p:cNvPr>
                <p:cNvPicPr>
                  <a:picLocks noChangeAspect="1"/>
                </p:cNvPicPr>
                <p:nvPr/>
              </p:nvPicPr>
              <p:blipFill>
                <a:blip r:embed="rId7"/>
                <a:stretch>
                  <a:fillRect/>
                </a:stretch>
              </p:blipFill>
              <p:spPr>
                <a:xfrm>
                  <a:off x="5025693" y="3945023"/>
                  <a:ext cx="2208195" cy="2972214"/>
                </a:xfrm>
                <a:prstGeom prst="rect">
                  <a:avLst/>
                </a:prstGeom>
              </p:spPr>
            </p:pic>
          </p:grpSp>
          <p:pic>
            <p:nvPicPr>
              <p:cNvPr id="19" name="Picture 18" descr="En bild som visar text&#10;&#10;Automatiskt genererad beskrivning">
                <a:extLst>
                  <a:ext uri="{FF2B5EF4-FFF2-40B4-BE49-F238E27FC236}">
                    <a16:creationId xmlns:a16="http://schemas.microsoft.com/office/drawing/2014/main" id="{DA39E6D6-5F71-4F33-B2F9-97EF92422C89}"/>
                  </a:ext>
                </a:extLst>
              </p:cNvPr>
              <p:cNvPicPr>
                <a:picLocks noChangeAspect="1"/>
              </p:cNvPicPr>
              <p:nvPr/>
            </p:nvPicPr>
            <p:blipFill rotWithShape="1">
              <a:blip r:embed="rId8"/>
              <a:srcRect l="45" r="45"/>
              <a:stretch/>
            </p:blipFill>
            <p:spPr>
              <a:xfrm>
                <a:off x="9027290" y="2077348"/>
                <a:ext cx="2973366" cy="2269072"/>
              </a:xfrm>
              <a:prstGeom prst="rect">
                <a:avLst/>
              </a:prstGeom>
            </p:spPr>
          </p:pic>
        </p:grpSp>
        <p:sp>
          <p:nvSpPr>
            <p:cNvPr id="93" name="Rectangle: Rounded Corners 92">
              <a:extLst>
                <a:ext uri="{FF2B5EF4-FFF2-40B4-BE49-F238E27FC236}">
                  <a16:creationId xmlns:a16="http://schemas.microsoft.com/office/drawing/2014/main" id="{5887B57B-681F-4AFC-A510-8BB5A325AEEC}"/>
                </a:ext>
              </a:extLst>
            </p:cNvPr>
            <p:cNvSpPr/>
            <p:nvPr/>
          </p:nvSpPr>
          <p:spPr>
            <a:xfrm>
              <a:off x="5930762" y="1809537"/>
              <a:ext cx="6213910" cy="240318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grpSp>
      <p:grpSp>
        <p:nvGrpSpPr>
          <p:cNvPr id="37" name="Group 36">
            <a:extLst>
              <a:ext uri="{FF2B5EF4-FFF2-40B4-BE49-F238E27FC236}">
                <a16:creationId xmlns:a16="http://schemas.microsoft.com/office/drawing/2014/main" id="{C98B6911-FF5D-43E7-9056-26CA6E55DD15}"/>
              </a:ext>
            </a:extLst>
          </p:cNvPr>
          <p:cNvGrpSpPr/>
          <p:nvPr/>
        </p:nvGrpSpPr>
        <p:grpSpPr>
          <a:xfrm>
            <a:off x="7809085" y="4378918"/>
            <a:ext cx="2421171" cy="564632"/>
            <a:chOff x="7798656" y="4467569"/>
            <a:chExt cx="2457265" cy="504475"/>
          </a:xfrm>
        </p:grpSpPr>
        <p:pic>
          <p:nvPicPr>
            <p:cNvPr id="21" name="Picture 20" descr="En bild som visar text&#10;&#10;Automatiskt genererad beskrivning">
              <a:extLst>
                <a:ext uri="{FF2B5EF4-FFF2-40B4-BE49-F238E27FC236}">
                  <a16:creationId xmlns:a16="http://schemas.microsoft.com/office/drawing/2014/main" id="{2B42FB22-101C-4599-82AD-6BFBBEB3B5E1}"/>
                </a:ext>
              </a:extLst>
            </p:cNvPr>
            <p:cNvPicPr>
              <a:picLocks noChangeAspect="1"/>
            </p:cNvPicPr>
            <p:nvPr/>
          </p:nvPicPr>
          <p:blipFill>
            <a:blip r:embed="rId9"/>
            <a:stretch>
              <a:fillRect/>
            </a:stretch>
          </p:blipFill>
          <p:spPr>
            <a:xfrm>
              <a:off x="8069991" y="4484877"/>
              <a:ext cx="1940816" cy="469859"/>
            </a:xfrm>
            <a:prstGeom prst="rect">
              <a:avLst/>
            </a:prstGeom>
          </p:spPr>
        </p:pic>
        <p:sp>
          <p:nvSpPr>
            <p:cNvPr id="94" name="Rectangle: Rounded Corners 93">
              <a:extLst>
                <a:ext uri="{FF2B5EF4-FFF2-40B4-BE49-F238E27FC236}">
                  <a16:creationId xmlns:a16="http://schemas.microsoft.com/office/drawing/2014/main" id="{12364969-3AD7-48C4-8FC6-EC50B8447038}"/>
                </a:ext>
              </a:extLst>
            </p:cNvPr>
            <p:cNvSpPr/>
            <p:nvPr/>
          </p:nvSpPr>
          <p:spPr>
            <a:xfrm>
              <a:off x="7798656" y="4467569"/>
              <a:ext cx="2457265" cy="504475"/>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grpSp>
      <p:grpSp>
        <p:nvGrpSpPr>
          <p:cNvPr id="38" name="Group 37">
            <a:extLst>
              <a:ext uri="{FF2B5EF4-FFF2-40B4-BE49-F238E27FC236}">
                <a16:creationId xmlns:a16="http://schemas.microsoft.com/office/drawing/2014/main" id="{82F9CF10-30F9-48AF-A7CC-7062B101402C}"/>
              </a:ext>
            </a:extLst>
          </p:cNvPr>
          <p:cNvGrpSpPr/>
          <p:nvPr/>
        </p:nvGrpSpPr>
        <p:grpSpPr>
          <a:xfrm>
            <a:off x="6320165" y="5155553"/>
            <a:ext cx="5435105" cy="1275400"/>
            <a:chOff x="6349527" y="5155553"/>
            <a:chExt cx="5435105" cy="1275400"/>
          </a:xfrm>
        </p:grpSpPr>
        <p:grpSp>
          <p:nvGrpSpPr>
            <p:cNvPr id="34" name="Group 33">
              <a:extLst>
                <a:ext uri="{FF2B5EF4-FFF2-40B4-BE49-F238E27FC236}">
                  <a16:creationId xmlns:a16="http://schemas.microsoft.com/office/drawing/2014/main" id="{712E12DA-CB43-4C1A-9866-8734870251A9}"/>
                </a:ext>
              </a:extLst>
            </p:cNvPr>
            <p:cNvGrpSpPr/>
            <p:nvPr/>
          </p:nvGrpSpPr>
          <p:grpSpPr>
            <a:xfrm>
              <a:off x="6844733" y="5186998"/>
              <a:ext cx="4444692" cy="1172405"/>
              <a:chOff x="6813278" y="5164302"/>
              <a:chExt cx="4444692" cy="1172405"/>
            </a:xfrm>
          </p:grpSpPr>
          <p:pic>
            <p:nvPicPr>
              <p:cNvPr id="23" name="Picture 22" descr="En bild som visar text&#10;&#10;Automatiskt genererad beskrivning">
                <a:extLst>
                  <a:ext uri="{FF2B5EF4-FFF2-40B4-BE49-F238E27FC236}">
                    <a16:creationId xmlns:a16="http://schemas.microsoft.com/office/drawing/2014/main" id="{D7A64E16-D0A2-4B21-AA7C-834EE7126A30}"/>
                  </a:ext>
                </a:extLst>
              </p:cNvPr>
              <p:cNvPicPr>
                <a:picLocks noChangeAspect="1"/>
              </p:cNvPicPr>
              <p:nvPr/>
            </p:nvPicPr>
            <p:blipFill>
              <a:blip r:embed="rId10"/>
              <a:stretch>
                <a:fillRect/>
              </a:stretch>
            </p:blipFill>
            <p:spPr>
              <a:xfrm>
                <a:off x="7708618" y="5164302"/>
                <a:ext cx="2409371" cy="360983"/>
              </a:xfrm>
              <a:prstGeom prst="rect">
                <a:avLst/>
              </a:prstGeom>
            </p:spPr>
          </p:pic>
          <p:pic>
            <p:nvPicPr>
              <p:cNvPr id="25" name="Picture 24" descr="En bild som visar text&#10;&#10;Automatiskt genererad beskrivning">
                <a:extLst>
                  <a:ext uri="{FF2B5EF4-FFF2-40B4-BE49-F238E27FC236}">
                    <a16:creationId xmlns:a16="http://schemas.microsoft.com/office/drawing/2014/main" id="{2951F1BE-38E1-436B-BBA3-872D5BB60AF4}"/>
                  </a:ext>
                </a:extLst>
              </p:cNvPr>
              <p:cNvPicPr>
                <a:picLocks noChangeAspect="1"/>
              </p:cNvPicPr>
              <p:nvPr/>
            </p:nvPicPr>
            <p:blipFill>
              <a:blip r:embed="rId11"/>
              <a:stretch>
                <a:fillRect/>
              </a:stretch>
            </p:blipFill>
            <p:spPr>
              <a:xfrm>
                <a:off x="7284314" y="5478341"/>
                <a:ext cx="3278031" cy="385608"/>
              </a:xfrm>
              <a:prstGeom prst="rect">
                <a:avLst/>
              </a:prstGeom>
            </p:spPr>
          </p:pic>
          <p:pic>
            <p:nvPicPr>
              <p:cNvPr id="27" name="Picture 26">
                <a:extLst>
                  <a:ext uri="{FF2B5EF4-FFF2-40B4-BE49-F238E27FC236}">
                    <a16:creationId xmlns:a16="http://schemas.microsoft.com/office/drawing/2014/main" id="{514F7056-FDCE-4BAB-B67C-3EA71DF9F716}"/>
                  </a:ext>
                </a:extLst>
              </p:cNvPr>
              <p:cNvPicPr>
                <a:picLocks noChangeAspect="1"/>
              </p:cNvPicPr>
              <p:nvPr/>
            </p:nvPicPr>
            <p:blipFill>
              <a:blip r:embed="rId12"/>
              <a:stretch>
                <a:fillRect/>
              </a:stretch>
            </p:blipFill>
            <p:spPr>
              <a:xfrm>
                <a:off x="6813278" y="5861119"/>
                <a:ext cx="4444692" cy="475588"/>
              </a:xfrm>
              <a:prstGeom prst="rect">
                <a:avLst/>
              </a:prstGeom>
            </p:spPr>
          </p:pic>
        </p:grpSp>
        <p:sp>
          <p:nvSpPr>
            <p:cNvPr id="97" name="Rectangle: Rounded Corners 96">
              <a:extLst>
                <a:ext uri="{FF2B5EF4-FFF2-40B4-BE49-F238E27FC236}">
                  <a16:creationId xmlns:a16="http://schemas.microsoft.com/office/drawing/2014/main" id="{2A81A195-2676-44C4-896D-689E59A38CEC}"/>
                </a:ext>
              </a:extLst>
            </p:cNvPr>
            <p:cNvSpPr/>
            <p:nvPr/>
          </p:nvSpPr>
          <p:spPr>
            <a:xfrm>
              <a:off x="6349527" y="5155553"/>
              <a:ext cx="5435105" cy="1275400"/>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grpSp>
      <p:sp>
        <p:nvSpPr>
          <p:cNvPr id="98" name="Oval 97">
            <a:extLst>
              <a:ext uri="{FF2B5EF4-FFF2-40B4-BE49-F238E27FC236}">
                <a16:creationId xmlns:a16="http://schemas.microsoft.com/office/drawing/2014/main" id="{E7156280-6B7B-4263-AB17-22F35BB5C7C3}"/>
              </a:ext>
            </a:extLst>
          </p:cNvPr>
          <p:cNvSpPr/>
          <p:nvPr/>
        </p:nvSpPr>
        <p:spPr>
          <a:xfrm>
            <a:off x="6877493" y="23785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t>1</a:t>
            </a:r>
          </a:p>
        </p:txBody>
      </p:sp>
      <p:sp>
        <p:nvSpPr>
          <p:cNvPr id="99" name="Oval 98">
            <a:extLst>
              <a:ext uri="{FF2B5EF4-FFF2-40B4-BE49-F238E27FC236}">
                <a16:creationId xmlns:a16="http://schemas.microsoft.com/office/drawing/2014/main" id="{1CC2D145-0795-41DD-8639-5A50A568CAFD}"/>
              </a:ext>
            </a:extLst>
          </p:cNvPr>
          <p:cNvSpPr/>
          <p:nvPr/>
        </p:nvSpPr>
        <p:spPr>
          <a:xfrm>
            <a:off x="7665085" y="423618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t>3</a:t>
            </a:r>
          </a:p>
        </p:txBody>
      </p:sp>
      <p:sp>
        <p:nvSpPr>
          <p:cNvPr id="105" name="Oval 104">
            <a:extLst>
              <a:ext uri="{FF2B5EF4-FFF2-40B4-BE49-F238E27FC236}">
                <a16:creationId xmlns:a16="http://schemas.microsoft.com/office/drawing/2014/main" id="{AF5F8729-7120-4FC0-A214-0E201FF45A95}"/>
              </a:ext>
            </a:extLst>
          </p:cNvPr>
          <p:cNvSpPr/>
          <p:nvPr/>
        </p:nvSpPr>
        <p:spPr>
          <a:xfrm>
            <a:off x="5831480" y="170614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t>2</a:t>
            </a:r>
          </a:p>
        </p:txBody>
      </p:sp>
      <p:sp>
        <p:nvSpPr>
          <p:cNvPr id="106" name="Oval 105">
            <a:extLst>
              <a:ext uri="{FF2B5EF4-FFF2-40B4-BE49-F238E27FC236}">
                <a16:creationId xmlns:a16="http://schemas.microsoft.com/office/drawing/2014/main" id="{64B7EFC1-B1A7-4EAA-A519-F90F8E046CAD}"/>
              </a:ext>
            </a:extLst>
          </p:cNvPr>
          <p:cNvSpPr/>
          <p:nvPr/>
        </p:nvSpPr>
        <p:spPr>
          <a:xfrm>
            <a:off x="6205527" y="504257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t>4</a:t>
            </a:r>
          </a:p>
        </p:txBody>
      </p:sp>
      <p:grpSp>
        <p:nvGrpSpPr>
          <p:cNvPr id="9" name="Group 8">
            <a:extLst>
              <a:ext uri="{FF2B5EF4-FFF2-40B4-BE49-F238E27FC236}">
                <a16:creationId xmlns:a16="http://schemas.microsoft.com/office/drawing/2014/main" id="{CC31E096-CF07-4BAD-9BB4-326F2C912DFC}"/>
              </a:ext>
            </a:extLst>
          </p:cNvPr>
          <p:cNvGrpSpPr/>
          <p:nvPr/>
        </p:nvGrpSpPr>
        <p:grpSpPr>
          <a:xfrm>
            <a:off x="186094" y="1867234"/>
            <a:ext cx="5423684" cy="3828294"/>
            <a:chOff x="129947" y="2051718"/>
            <a:chExt cx="5423684" cy="3828294"/>
          </a:xfrm>
        </p:grpSpPr>
        <p:grpSp>
          <p:nvGrpSpPr>
            <p:cNvPr id="7" name="Group 6">
              <a:extLst>
                <a:ext uri="{FF2B5EF4-FFF2-40B4-BE49-F238E27FC236}">
                  <a16:creationId xmlns:a16="http://schemas.microsoft.com/office/drawing/2014/main" id="{F21FFF33-65B6-4126-B55E-508CDD5D8B69}"/>
                </a:ext>
              </a:extLst>
            </p:cNvPr>
            <p:cNvGrpSpPr/>
            <p:nvPr/>
          </p:nvGrpSpPr>
          <p:grpSpPr>
            <a:xfrm>
              <a:off x="129947" y="2051718"/>
              <a:ext cx="5416362" cy="664572"/>
              <a:chOff x="137269" y="2051718"/>
              <a:chExt cx="5694211" cy="664572"/>
            </a:xfrm>
          </p:grpSpPr>
          <p:sp>
            <p:nvSpPr>
              <p:cNvPr id="64" name="Rectangle: Rounded Corners 63">
                <a:extLst>
                  <a:ext uri="{FF2B5EF4-FFF2-40B4-BE49-F238E27FC236}">
                    <a16:creationId xmlns:a16="http://schemas.microsoft.com/office/drawing/2014/main" id="{65A5E703-357F-4EF5-B517-4985A9130901}"/>
                  </a:ext>
                </a:extLst>
              </p:cNvPr>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US" sz="1200">
                    <a:solidFill>
                      <a:schemeClr val="tx1"/>
                    </a:solidFill>
                  </a:rPr>
                  <a:t>Accessing the </a:t>
                </a:r>
                <a:r>
                  <a:rPr lang="en-US" sz="1200">
                    <a:solidFill>
                      <a:schemeClr val="tx1"/>
                    </a:solidFill>
                    <a:ea typeface="+mn-lt"/>
                    <a:cs typeface="+mn-lt"/>
                  </a:rPr>
                  <a:t>SpaceX REST API with</a:t>
                </a:r>
                <a:r>
                  <a:rPr lang="en-US" sz="1200">
                    <a:solidFill>
                      <a:schemeClr val="tx1"/>
                    </a:solidFill>
                  </a:rPr>
                  <a:t> a GET response</a:t>
                </a:r>
              </a:p>
              <a:p>
                <a:pPr marL="285750" indent="-285750">
                  <a:buFont typeface="Arial" panose="020B0604020202020204" pitchFamily="34" charset="0"/>
                  <a:buChar char="•"/>
                </a:pPr>
                <a:r>
                  <a:rPr lang="en-US" sz="1200">
                    <a:solidFill>
                      <a:schemeClr val="tx1"/>
                    </a:solidFill>
                  </a:rPr>
                  <a:t>Then convert the response from .</a:t>
                </a:r>
                <a:r>
                  <a:rPr lang="en-US" sz="1200" err="1">
                    <a:solidFill>
                      <a:schemeClr val="tx1"/>
                    </a:solidFill>
                  </a:rPr>
                  <a:t>json</a:t>
                </a:r>
                <a:r>
                  <a:rPr lang="en-US" sz="1200">
                    <a:solidFill>
                      <a:schemeClr val="tx1"/>
                    </a:solidFill>
                  </a:rPr>
                  <a:t> file to a Pandas </a:t>
                </a:r>
                <a:r>
                  <a:rPr lang="en-US" sz="1200" err="1">
                    <a:solidFill>
                      <a:schemeClr val="tx1"/>
                    </a:solidFill>
                  </a:rPr>
                  <a:t>DataFrame</a:t>
                </a:r>
              </a:p>
            </p:txBody>
          </p:sp>
          <p:sp>
            <p:nvSpPr>
              <p:cNvPr id="65" name="Oval 64">
                <a:extLst>
                  <a:ext uri="{FF2B5EF4-FFF2-40B4-BE49-F238E27FC236}">
                    <a16:creationId xmlns:a16="http://schemas.microsoft.com/office/drawing/2014/main" id="{FD57F5A6-0768-4894-BEB3-23DC34CCF171}"/>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t>1</a:t>
                </a:r>
              </a:p>
            </p:txBody>
          </p:sp>
        </p:grpSp>
        <p:grpSp>
          <p:nvGrpSpPr>
            <p:cNvPr id="71" name="Group 70">
              <a:extLst>
                <a:ext uri="{FF2B5EF4-FFF2-40B4-BE49-F238E27FC236}">
                  <a16:creationId xmlns:a16="http://schemas.microsoft.com/office/drawing/2014/main" id="{A12783AC-107E-405B-AE46-76495AA5CA2F}"/>
                </a:ext>
              </a:extLst>
            </p:cNvPr>
            <p:cNvGrpSpPr/>
            <p:nvPr/>
          </p:nvGrpSpPr>
          <p:grpSpPr>
            <a:xfrm>
              <a:off x="129947" y="3035878"/>
              <a:ext cx="5423684" cy="722647"/>
              <a:chOff x="137269" y="2051718"/>
              <a:chExt cx="5423684" cy="722647"/>
            </a:xfrm>
          </p:grpSpPr>
          <p:sp>
            <p:nvSpPr>
              <p:cNvPr id="72" name="Rectangle: Rounded Corners 71">
                <a:extLst>
                  <a:ext uri="{FF2B5EF4-FFF2-40B4-BE49-F238E27FC236}">
                    <a16:creationId xmlns:a16="http://schemas.microsoft.com/office/drawing/2014/main" id="{DC1BC811-1AB8-44D5-AE89-6B3B0BEE0976}"/>
                  </a:ext>
                </a:extLst>
              </p:cNvPr>
              <p:cNvSpPr/>
              <p:nvPr/>
            </p:nvSpPr>
            <p:spPr>
              <a:xfrm>
                <a:off x="281268" y="2219025"/>
                <a:ext cx="5279685" cy="555340"/>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a:solidFill>
                      <a:schemeClr val="tx1"/>
                    </a:solidFill>
                  </a:rPr>
                  <a:t>Make lists that are used to store data</a:t>
                </a:r>
              </a:p>
              <a:p>
                <a:pPr marL="285750" indent="-285750">
                  <a:buFont typeface="Arial" panose="020B0604020202020204" pitchFamily="34" charset="0"/>
                  <a:buChar char="•"/>
                </a:pPr>
                <a:r>
                  <a:rPr lang="en-GB" sz="1200">
                    <a:solidFill>
                      <a:schemeClr val="tx1"/>
                    </a:solidFill>
                  </a:rPr>
                  <a:t>Construct the </a:t>
                </a:r>
                <a:r>
                  <a:rPr lang="en-GB" sz="1200" err="1">
                    <a:solidFill>
                      <a:schemeClr val="tx1"/>
                    </a:solidFill>
                  </a:rPr>
                  <a:t>DataFram</a:t>
                </a:r>
                <a:r>
                  <a:rPr lang="en-GB" sz="1200">
                    <a:solidFill>
                      <a:schemeClr val="tx1"/>
                    </a:solidFill>
                  </a:rPr>
                  <a:t> by making a dictionary of the lists</a:t>
                </a:r>
                <a:endParaRPr lang="en-GB">
                  <a:solidFill>
                    <a:schemeClr val="tx1"/>
                  </a:solidFill>
                </a:endParaRPr>
              </a:p>
            </p:txBody>
          </p:sp>
          <p:sp>
            <p:nvSpPr>
              <p:cNvPr id="73" name="Oval 72">
                <a:extLst>
                  <a:ext uri="{FF2B5EF4-FFF2-40B4-BE49-F238E27FC236}">
                    <a16:creationId xmlns:a16="http://schemas.microsoft.com/office/drawing/2014/main" id="{36B7E9F0-44CA-4F36-ADA8-156F71E52419}"/>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t>2</a:t>
                </a:r>
              </a:p>
            </p:txBody>
          </p:sp>
        </p:grpSp>
        <p:grpSp>
          <p:nvGrpSpPr>
            <p:cNvPr id="74" name="Group 73">
              <a:extLst>
                <a:ext uri="{FF2B5EF4-FFF2-40B4-BE49-F238E27FC236}">
                  <a16:creationId xmlns:a16="http://schemas.microsoft.com/office/drawing/2014/main" id="{4602B558-EDB7-4511-8362-1C6AE3BC95E6}"/>
                </a:ext>
              </a:extLst>
            </p:cNvPr>
            <p:cNvGrpSpPr/>
            <p:nvPr/>
          </p:nvGrpSpPr>
          <p:grpSpPr>
            <a:xfrm>
              <a:off x="129947" y="4046028"/>
              <a:ext cx="5423684" cy="531065"/>
              <a:chOff x="137269" y="1642644"/>
              <a:chExt cx="5423684" cy="531065"/>
            </a:xfrm>
          </p:grpSpPr>
          <p:sp>
            <p:nvSpPr>
              <p:cNvPr id="75" name="Rectangle: Rounded Corners 74">
                <a:extLst>
                  <a:ext uri="{FF2B5EF4-FFF2-40B4-BE49-F238E27FC236}">
                    <a16:creationId xmlns:a16="http://schemas.microsoft.com/office/drawing/2014/main" id="{1C6252E2-606D-4907-8C99-DEA8C3F3654C}"/>
                  </a:ext>
                </a:extLst>
              </p:cNvPr>
              <p:cNvSpPr/>
              <p:nvPr/>
            </p:nvSpPr>
            <p:spPr>
              <a:xfrm>
                <a:off x="281268" y="1813963"/>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a:solidFill>
                      <a:schemeClr val="tx1"/>
                    </a:solidFill>
                  </a:rPr>
                  <a:t>Use the dictionary to create a Pandas </a:t>
                </a:r>
                <a:r>
                  <a:rPr lang="en-GB" sz="1200" err="1">
                    <a:solidFill>
                      <a:schemeClr val="tx1"/>
                    </a:solidFill>
                  </a:rPr>
                  <a:t>DataFrame</a:t>
                </a:r>
                <a:r>
                  <a:rPr lang="en-GB" sz="1200">
                    <a:solidFill>
                      <a:schemeClr val="tx1"/>
                    </a:solidFill>
                  </a:rPr>
                  <a:t> </a:t>
                </a:r>
              </a:p>
            </p:txBody>
          </p:sp>
          <p:sp>
            <p:nvSpPr>
              <p:cNvPr id="76" name="Oval 75">
                <a:extLst>
                  <a:ext uri="{FF2B5EF4-FFF2-40B4-BE49-F238E27FC236}">
                    <a16:creationId xmlns:a16="http://schemas.microsoft.com/office/drawing/2014/main" id="{733A18F6-5932-4DE6-B681-CE6A21D572FA}"/>
                  </a:ext>
                </a:extLst>
              </p:cNvPr>
              <p:cNvSpPr/>
              <p:nvPr/>
            </p:nvSpPr>
            <p:spPr>
              <a:xfrm>
                <a:off x="137269" y="1642644"/>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t>3</a:t>
                </a:r>
              </a:p>
            </p:txBody>
          </p:sp>
        </p:grpSp>
        <p:grpSp>
          <p:nvGrpSpPr>
            <p:cNvPr id="77" name="Group 76">
              <a:extLst>
                <a:ext uri="{FF2B5EF4-FFF2-40B4-BE49-F238E27FC236}">
                  <a16:creationId xmlns:a16="http://schemas.microsoft.com/office/drawing/2014/main" id="{81FA3418-D807-4483-9363-C1DAFE87537B}"/>
                </a:ext>
              </a:extLst>
            </p:cNvPr>
            <p:cNvGrpSpPr/>
            <p:nvPr/>
          </p:nvGrpSpPr>
          <p:grpSpPr>
            <a:xfrm>
              <a:off x="129947" y="4784387"/>
              <a:ext cx="5375558" cy="1095625"/>
              <a:chOff x="137269" y="1554413"/>
              <a:chExt cx="5375558" cy="1095625"/>
            </a:xfrm>
          </p:grpSpPr>
          <p:sp>
            <p:nvSpPr>
              <p:cNvPr id="78" name="Rectangle: Rounded Corners 77">
                <a:extLst>
                  <a:ext uri="{FF2B5EF4-FFF2-40B4-BE49-F238E27FC236}">
                    <a16:creationId xmlns:a16="http://schemas.microsoft.com/office/drawing/2014/main" id="{BD331684-A308-4CCB-8AE8-62715ED400F4}"/>
                  </a:ext>
                </a:extLst>
              </p:cNvPr>
              <p:cNvSpPr/>
              <p:nvPr/>
            </p:nvSpPr>
            <p:spPr>
              <a:xfrm>
                <a:off x="233142" y="1697657"/>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a:solidFill>
                      <a:schemeClr val="tx1"/>
                    </a:solidFill>
                  </a:rPr>
                  <a:t>Remove all the </a:t>
                </a:r>
                <a:r>
                  <a:rPr lang="en-GB" sz="1200" err="1">
                    <a:solidFill>
                      <a:schemeClr val="tx1"/>
                    </a:solidFill>
                  </a:rPr>
                  <a:t>non </a:t>
                </a:r>
                <a:r>
                  <a:rPr lang="en-GB" sz="1200" err="1">
                    <a:solidFill>
                      <a:schemeClr val="tx1"/>
                    </a:solidFill>
                    <a:ea typeface="+mn-lt"/>
                    <a:cs typeface="+mn-lt"/>
                  </a:rPr>
                  <a:t>Falcon</a:t>
                </a:r>
                <a:r>
                  <a:rPr lang="en-GB" sz="1200">
                    <a:solidFill>
                      <a:schemeClr val="tx1"/>
                    </a:solidFill>
                    <a:ea typeface="+mn-lt"/>
                    <a:cs typeface="+mn-lt"/>
                  </a:rPr>
                  <a:t> 9 launches </a:t>
                </a:r>
                <a:r>
                  <a:rPr lang="en-GB" sz="1200">
                    <a:solidFill>
                      <a:schemeClr val="tx1"/>
                    </a:solidFill>
                  </a:rPr>
                  <a:t>from the </a:t>
                </a:r>
                <a:r>
                  <a:rPr lang="en-GB" sz="1200" err="1">
                    <a:solidFill>
                      <a:schemeClr val="tx1"/>
                    </a:solidFill>
                  </a:rPr>
                  <a:t>DataFrame</a:t>
                </a:r>
                <a:r>
                  <a:rPr lang="en-GB" sz="1200">
                    <a:solidFill>
                      <a:schemeClr val="tx1"/>
                    </a:solidFill>
                  </a:rPr>
                  <a:t>  </a:t>
                </a:r>
              </a:p>
              <a:p>
                <a:pPr marL="285750" indent="-285750">
                  <a:buFont typeface="Arial" panose="020B0604020202020204" pitchFamily="34" charset="0"/>
                  <a:buChar char="•"/>
                </a:pPr>
                <a:r>
                  <a:rPr lang="en-GB" sz="1200">
                    <a:solidFill>
                      <a:schemeClr val="tx1"/>
                    </a:solidFill>
                  </a:rPr>
                  <a:t>Replace the old </a:t>
                </a:r>
                <a:r>
                  <a:rPr lang="en-GB" sz="1200" err="1">
                    <a:solidFill>
                      <a:schemeClr val="tx1"/>
                    </a:solidFill>
                  </a:rPr>
                  <a:t>FlightNumber</a:t>
                </a:r>
                <a:r>
                  <a:rPr lang="en-GB" sz="1200">
                    <a:solidFill>
                      <a:schemeClr val="tx1"/>
                    </a:solidFill>
                  </a:rPr>
                  <a:t> in its column with a new index</a:t>
                </a:r>
              </a:p>
              <a:p>
                <a:pPr marL="285750" indent="-285750">
                  <a:buFont typeface="Arial,Sans-Serif" panose="020B0604020202020204" pitchFamily="34" charset="0"/>
                  <a:buChar char="•"/>
                </a:pPr>
                <a:r>
                  <a:rPr lang="en-GB" sz="1200">
                    <a:solidFill>
                      <a:schemeClr val="tx1"/>
                    </a:solidFill>
                  </a:rPr>
                  <a:t>Using the </a:t>
                </a:r>
                <a:r>
                  <a:rPr lang="en-GB" sz="1200">
                    <a:solidFill>
                      <a:schemeClr val="tx1"/>
                    </a:solidFill>
                    <a:ea typeface="+mn-lt"/>
                    <a:cs typeface="+mn-lt"/>
                  </a:rPr>
                  <a:t>mean </a:t>
                </a:r>
                <a:r>
                  <a:rPr lang="en-GB" sz="1200" err="1">
                    <a:solidFill>
                      <a:schemeClr val="tx1"/>
                    </a:solidFill>
                    <a:ea typeface="+mn-lt"/>
                    <a:cs typeface="+mn-lt"/>
                  </a:rPr>
                  <a:t>PayloadMass</a:t>
                </a:r>
                <a:r>
                  <a:rPr lang="en-GB" sz="1200">
                    <a:solidFill>
                      <a:schemeClr val="tx1"/>
                    </a:solidFill>
                    <a:ea typeface="+mn-lt"/>
                    <a:cs typeface="+mn-lt"/>
                  </a:rPr>
                  <a:t> value to replace</a:t>
                </a:r>
                <a:r>
                  <a:rPr lang="en-GB" sz="1200">
                    <a:solidFill>
                      <a:schemeClr val="tx1"/>
                    </a:solidFill>
                  </a:rPr>
                  <a:t> missing values</a:t>
                </a:r>
              </a:p>
            </p:txBody>
          </p:sp>
          <p:sp>
            <p:nvSpPr>
              <p:cNvPr id="79" name="Oval 78">
                <a:extLst>
                  <a:ext uri="{FF2B5EF4-FFF2-40B4-BE49-F238E27FC236}">
                    <a16:creationId xmlns:a16="http://schemas.microsoft.com/office/drawing/2014/main" id="{5BE57BA1-DE81-4A82-9DE8-7E7F7A170213}"/>
                  </a:ext>
                </a:extLst>
              </p:cNvPr>
              <p:cNvSpPr/>
              <p:nvPr/>
            </p:nvSpPr>
            <p:spPr>
              <a:xfrm>
                <a:off x="137269" y="155441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t>4</a:t>
                </a:r>
              </a:p>
            </p:txBody>
          </p:sp>
        </p:grpSp>
      </p:grpSp>
      <p:sp>
        <p:nvSpPr>
          <p:cNvPr id="3" name="textruta 2">
            <a:extLst>
              <a:ext uri="{FF2B5EF4-FFF2-40B4-BE49-F238E27FC236}">
                <a16:creationId xmlns:a16="http://schemas.microsoft.com/office/drawing/2014/main" id="{09E46201-C914-F72B-45E7-24F8B0B5542A}"/>
              </a:ext>
            </a:extLst>
          </p:cNvPr>
          <p:cNvSpPr txBox="1"/>
          <p:nvPr/>
        </p:nvSpPr>
        <p:spPr>
          <a:xfrm>
            <a:off x="4702341" y="6037846"/>
            <a:ext cx="12272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sv-SE" dirty="0">
                <a:solidFill>
                  <a:schemeClr val="bg1"/>
                </a:solidFill>
                <a:hlinkClick r:id="rId13">
                  <a:extLst>
                    <a:ext uri="{A12FA001-AC4F-418D-AE19-62706E023703}">
                      <ahyp:hlinkClr xmlns:ahyp="http://schemas.microsoft.com/office/drawing/2018/hyperlinkcolor" val="tx"/>
                    </a:ext>
                  </a:extLst>
                </a:hlinkClick>
              </a:rPr>
              <a:t>GitHub</a:t>
            </a:r>
            <a:endParaRPr lang="sv-SE" dirty="0">
              <a:solidFill>
                <a:schemeClr val="bg1"/>
              </a:solidFill>
            </a:endParaRPr>
          </a:p>
        </p:txBody>
      </p:sp>
    </p:spTree>
    <p:extLst>
      <p:ext uri="{BB962C8B-B14F-4D97-AF65-F5344CB8AC3E}">
        <p14:creationId xmlns:p14="http://schemas.microsoft.com/office/powerpoint/2010/main" val="2020206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37705CB-E1C2-4BF4-9E9D-C843ED679950}"/>
              </a:ext>
            </a:extLst>
          </p:cNvPr>
          <p:cNvSpPr/>
          <p:nvPr/>
        </p:nvSpPr>
        <p:spPr>
          <a:xfrm>
            <a:off x="7953300" y="2012884"/>
            <a:ext cx="1991208" cy="43074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err="1"/>
          </a:p>
        </p:txBody>
      </p:sp>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a:t>DATA COLLECTION – </a:t>
            </a:r>
            <a:r>
              <a:rPr lang="en-US">
                <a:solidFill>
                  <a:schemeClr val="accent2"/>
                </a:solidFill>
              </a:rPr>
              <a:t>WEB SCRAPING</a:t>
            </a:r>
            <a:endParaRPr lang="en-US"/>
          </a:p>
        </p:txBody>
      </p:sp>
      <p:sp>
        <p:nvSpPr>
          <p:cNvPr id="47" name="TextBox 46">
            <a:extLst>
              <a:ext uri="{FF2B5EF4-FFF2-40B4-BE49-F238E27FC236}">
                <a16:creationId xmlns:a16="http://schemas.microsoft.com/office/drawing/2014/main" id="{A4A44B8E-D348-4CB3-83E2-601D9AC90427}"/>
              </a:ext>
            </a:extLst>
          </p:cNvPr>
          <p:cNvSpPr txBox="1"/>
          <p:nvPr/>
        </p:nvSpPr>
        <p:spPr>
          <a:xfrm>
            <a:off x="154062" y="1052736"/>
            <a:ext cx="5709861" cy="584775"/>
          </a:xfrm>
          <a:prstGeom prst="rect">
            <a:avLst/>
          </a:prstGeom>
          <a:noFill/>
        </p:spPr>
        <p:txBody>
          <a:bodyPr wrap="square" lIns="91440" tIns="45720" rIns="91440" bIns="45720" anchor="t">
            <a:spAutoFit/>
          </a:bodyPr>
          <a:lstStyle/>
          <a:p>
            <a:r>
              <a:rPr lang="en-GB" sz="1600">
                <a:solidFill>
                  <a:schemeClr val="bg1"/>
                </a:solidFill>
              </a:rPr>
              <a:t>Web scraping the </a:t>
            </a:r>
            <a:r>
              <a:rPr lang="en-GB" sz="1600">
                <a:solidFill>
                  <a:schemeClr val="bg1"/>
                </a:solidFill>
                <a:ea typeface="+mn-lt"/>
                <a:cs typeface="+mn-lt"/>
              </a:rPr>
              <a:t>Wikipedia page titled List of Falcon 9 and Falcon Heavy launches</a:t>
            </a:r>
            <a:r>
              <a:rPr lang="en-GB" sz="1600">
                <a:solidFill>
                  <a:schemeClr val="bg1"/>
                </a:solidFill>
              </a:rPr>
              <a:t> to collect historical launch records.</a:t>
            </a:r>
            <a:endParaRPr lang="en-US" sz="1600">
              <a:solidFill>
                <a:schemeClr val="bg1"/>
              </a:solidFill>
            </a:endParaRPr>
          </a:p>
        </p:txBody>
      </p:sp>
      <p:grpSp>
        <p:nvGrpSpPr>
          <p:cNvPr id="85" name="Group 84">
            <a:extLst>
              <a:ext uri="{FF2B5EF4-FFF2-40B4-BE49-F238E27FC236}">
                <a16:creationId xmlns:a16="http://schemas.microsoft.com/office/drawing/2014/main" id="{63EAAE0C-AD15-43D9-AB32-6192AE475489}"/>
              </a:ext>
            </a:extLst>
          </p:cNvPr>
          <p:cNvGrpSpPr/>
          <p:nvPr/>
        </p:nvGrpSpPr>
        <p:grpSpPr>
          <a:xfrm>
            <a:off x="5916030" y="862533"/>
            <a:ext cx="5856554" cy="920721"/>
            <a:chOff x="5916030" y="862533"/>
            <a:chExt cx="5856554" cy="920721"/>
          </a:xfrm>
        </p:grpSpPr>
        <p:grpSp>
          <p:nvGrpSpPr>
            <p:cNvPr id="55" name="Group 54">
              <a:extLst>
                <a:ext uri="{FF2B5EF4-FFF2-40B4-BE49-F238E27FC236}">
                  <a16:creationId xmlns:a16="http://schemas.microsoft.com/office/drawing/2014/main" id="{48B459F7-1B9F-459C-BC06-767291EFDCD1}"/>
                </a:ext>
              </a:extLst>
            </p:cNvPr>
            <p:cNvGrpSpPr/>
            <p:nvPr/>
          </p:nvGrpSpPr>
          <p:grpSpPr>
            <a:xfrm>
              <a:off x="6168008" y="980728"/>
              <a:ext cx="5604576" cy="802526"/>
              <a:chOff x="6192442" y="859995"/>
              <a:chExt cx="5952229" cy="846406"/>
            </a:xfrm>
          </p:grpSpPr>
          <p:pic>
            <p:nvPicPr>
              <p:cNvPr id="18" name="Picture 17" descr="En bild som visar text&#10;&#10;Automatiskt genererad beskrivning">
                <a:extLst>
                  <a:ext uri="{FF2B5EF4-FFF2-40B4-BE49-F238E27FC236}">
                    <a16:creationId xmlns:a16="http://schemas.microsoft.com/office/drawing/2014/main" id="{62A782CB-FBF8-480B-9344-F1A3121A289C}"/>
                  </a:ext>
                </a:extLst>
              </p:cNvPr>
              <p:cNvPicPr>
                <a:picLocks noChangeAspect="1"/>
              </p:cNvPicPr>
              <p:nvPr/>
            </p:nvPicPr>
            <p:blipFill rotWithShape="1">
              <a:blip r:embed="rId2"/>
              <a:srcRect t="16456" b="16456"/>
              <a:stretch/>
            </p:blipFill>
            <p:spPr>
              <a:xfrm>
                <a:off x="6192442" y="859995"/>
                <a:ext cx="5952229" cy="319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descr="En bild som visar text&#10;&#10;Automatiskt genererad beskrivning">
                <a:extLst>
                  <a:ext uri="{FF2B5EF4-FFF2-40B4-BE49-F238E27FC236}">
                    <a16:creationId xmlns:a16="http://schemas.microsoft.com/office/drawing/2014/main" id="{994D50CC-53FA-4221-81D3-C6F344821353}"/>
                  </a:ext>
                </a:extLst>
              </p:cNvPr>
              <p:cNvPicPr>
                <a:picLocks noChangeAspect="1"/>
              </p:cNvPicPr>
              <p:nvPr/>
            </p:nvPicPr>
            <p:blipFill>
              <a:blip r:embed="rId3"/>
              <a:srcRect t="15097" b="15097"/>
              <a:stretch>
                <a:fillRect/>
              </a:stretch>
            </p:blipFill>
            <p:spPr>
              <a:xfrm>
                <a:off x="7568986" y="1153391"/>
                <a:ext cx="2993092" cy="5530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63" name="Oval 62">
              <a:extLst>
                <a:ext uri="{FF2B5EF4-FFF2-40B4-BE49-F238E27FC236}">
                  <a16:creationId xmlns:a16="http://schemas.microsoft.com/office/drawing/2014/main" id="{BBB7E310-5744-44CD-9D4B-B79E10657BBC}"/>
                </a:ext>
              </a:extLst>
            </p:cNvPr>
            <p:cNvSpPr/>
            <p:nvPr/>
          </p:nvSpPr>
          <p:spPr>
            <a:xfrm>
              <a:off x="5916030" y="86253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t>1</a:t>
              </a:r>
            </a:p>
          </p:txBody>
        </p:sp>
      </p:grpSp>
      <p:grpSp>
        <p:nvGrpSpPr>
          <p:cNvPr id="56" name="Group 55">
            <a:extLst>
              <a:ext uri="{FF2B5EF4-FFF2-40B4-BE49-F238E27FC236}">
                <a16:creationId xmlns:a16="http://schemas.microsoft.com/office/drawing/2014/main" id="{C44FE2AD-8293-4A18-9CD6-4214211CE245}"/>
              </a:ext>
            </a:extLst>
          </p:cNvPr>
          <p:cNvGrpSpPr/>
          <p:nvPr/>
        </p:nvGrpSpPr>
        <p:grpSpPr>
          <a:xfrm>
            <a:off x="8162400" y="2051078"/>
            <a:ext cx="1574404" cy="387012"/>
            <a:chOff x="8071919" y="1927915"/>
            <a:chExt cx="1672065" cy="348957"/>
          </a:xfrm>
        </p:grpSpPr>
        <p:pic>
          <p:nvPicPr>
            <p:cNvPr id="39" name="Picture 38">
              <a:extLst>
                <a:ext uri="{FF2B5EF4-FFF2-40B4-BE49-F238E27FC236}">
                  <a16:creationId xmlns:a16="http://schemas.microsoft.com/office/drawing/2014/main" id="{FBADA638-DD2C-45D4-97B8-F549079015B2}"/>
                </a:ext>
              </a:extLst>
            </p:cNvPr>
            <p:cNvPicPr>
              <a:picLocks noChangeAspect="1"/>
            </p:cNvPicPr>
            <p:nvPr/>
          </p:nvPicPr>
          <p:blipFill>
            <a:blip r:embed="rId4"/>
            <a:stretch>
              <a:fillRect/>
            </a:stretch>
          </p:blipFill>
          <p:spPr>
            <a:xfrm>
              <a:off x="8198712" y="1927915"/>
              <a:ext cx="1418481" cy="198962"/>
            </a:xfrm>
            <a:prstGeom prst="rect">
              <a:avLst/>
            </a:prstGeom>
            <a:ln>
              <a:noFill/>
            </a:ln>
            <a:effectLst>
              <a:outerShdw blurRad="292100" dist="139700" dir="2700000" algn="tl" rotWithShape="0">
                <a:srgbClr val="333333">
                  <a:alpha val="65000"/>
                </a:srgbClr>
              </a:outerShdw>
            </a:effectLst>
          </p:spPr>
        </p:pic>
        <p:pic>
          <p:nvPicPr>
            <p:cNvPr id="48" name="Picture 47">
              <a:extLst>
                <a:ext uri="{FF2B5EF4-FFF2-40B4-BE49-F238E27FC236}">
                  <a16:creationId xmlns:a16="http://schemas.microsoft.com/office/drawing/2014/main" id="{B0121EAB-24D4-4312-8BC0-A550484A2B3F}"/>
                </a:ext>
              </a:extLst>
            </p:cNvPr>
            <p:cNvPicPr>
              <a:picLocks noChangeAspect="1"/>
            </p:cNvPicPr>
            <p:nvPr/>
          </p:nvPicPr>
          <p:blipFill>
            <a:blip r:embed="rId5"/>
            <a:stretch>
              <a:fillRect/>
            </a:stretch>
          </p:blipFill>
          <p:spPr>
            <a:xfrm>
              <a:off x="8071919" y="2109861"/>
              <a:ext cx="1672065" cy="167011"/>
            </a:xfrm>
            <a:prstGeom prst="rect">
              <a:avLst/>
            </a:prstGeom>
            <a:ln>
              <a:noFill/>
            </a:ln>
            <a:effectLst>
              <a:outerShdw blurRad="292100" dist="139700" dir="2700000" algn="tl" rotWithShape="0">
                <a:srgbClr val="333333">
                  <a:alpha val="65000"/>
                </a:srgbClr>
              </a:outerShdw>
            </a:effectLst>
          </p:spPr>
        </p:pic>
      </p:grpSp>
      <p:sp>
        <p:nvSpPr>
          <p:cNvPr id="67" name="Oval 66">
            <a:extLst>
              <a:ext uri="{FF2B5EF4-FFF2-40B4-BE49-F238E27FC236}">
                <a16:creationId xmlns:a16="http://schemas.microsoft.com/office/drawing/2014/main" id="{B2C9F3D2-C317-4CBA-81AC-EA9F4FFFE359}"/>
              </a:ext>
            </a:extLst>
          </p:cNvPr>
          <p:cNvSpPr/>
          <p:nvPr/>
        </p:nvSpPr>
        <p:spPr>
          <a:xfrm>
            <a:off x="7809300" y="1904979"/>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t>2</a:t>
            </a:r>
          </a:p>
        </p:txBody>
      </p:sp>
      <p:pic>
        <p:nvPicPr>
          <p:cNvPr id="50" name="Picture 49" descr="En bild som visar text&#10;&#10;Automatiskt genererad beskrivning">
            <a:extLst>
              <a:ext uri="{FF2B5EF4-FFF2-40B4-BE49-F238E27FC236}">
                <a16:creationId xmlns:a16="http://schemas.microsoft.com/office/drawing/2014/main" id="{0B98088E-6604-4D67-A1EC-1614BA29603A}"/>
              </a:ext>
            </a:extLst>
          </p:cNvPr>
          <p:cNvPicPr>
            <a:picLocks noChangeAspect="1"/>
          </p:cNvPicPr>
          <p:nvPr/>
        </p:nvPicPr>
        <p:blipFill>
          <a:blip r:embed="rId6"/>
          <a:srcRect l="1275" r="1275"/>
          <a:stretch>
            <a:fillRect/>
          </a:stretch>
        </p:blipFill>
        <p:spPr>
          <a:xfrm>
            <a:off x="6454455" y="2667364"/>
            <a:ext cx="5183232" cy="1212891"/>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72" name="Oval 71">
            <a:extLst>
              <a:ext uri="{FF2B5EF4-FFF2-40B4-BE49-F238E27FC236}">
                <a16:creationId xmlns:a16="http://schemas.microsoft.com/office/drawing/2014/main" id="{FD8C8F7F-9D39-4618-9E2F-5BE725E8339B}"/>
              </a:ext>
            </a:extLst>
          </p:cNvPr>
          <p:cNvSpPr/>
          <p:nvPr/>
        </p:nvSpPr>
        <p:spPr>
          <a:xfrm>
            <a:off x="6318866" y="2478919"/>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t>3</a:t>
            </a:r>
          </a:p>
        </p:txBody>
      </p:sp>
      <p:grpSp>
        <p:nvGrpSpPr>
          <p:cNvPr id="86" name="Group 85">
            <a:extLst>
              <a:ext uri="{FF2B5EF4-FFF2-40B4-BE49-F238E27FC236}">
                <a16:creationId xmlns:a16="http://schemas.microsoft.com/office/drawing/2014/main" id="{0B73F6E9-84C5-4B5E-88F5-979E8C598231}"/>
              </a:ext>
            </a:extLst>
          </p:cNvPr>
          <p:cNvGrpSpPr/>
          <p:nvPr/>
        </p:nvGrpSpPr>
        <p:grpSpPr>
          <a:xfrm>
            <a:off x="7098509" y="3981008"/>
            <a:ext cx="3575653" cy="2361807"/>
            <a:chOff x="7200949" y="4000329"/>
            <a:chExt cx="3575653" cy="2361807"/>
          </a:xfrm>
        </p:grpSpPr>
        <p:pic>
          <p:nvPicPr>
            <p:cNvPr id="52" name="Picture 51" descr="En bild som visar text&#10;&#10;Automatiskt genererad beskrivning">
              <a:extLst>
                <a:ext uri="{FF2B5EF4-FFF2-40B4-BE49-F238E27FC236}">
                  <a16:creationId xmlns:a16="http://schemas.microsoft.com/office/drawing/2014/main" id="{EF7C2E8E-94D3-4BB8-80CE-7A7EAD67FF99}"/>
                </a:ext>
              </a:extLst>
            </p:cNvPr>
            <p:cNvPicPr>
              <a:picLocks noChangeAspect="1"/>
            </p:cNvPicPr>
            <p:nvPr/>
          </p:nvPicPr>
          <p:blipFill>
            <a:blip r:embed="rId7"/>
            <a:srcRect t="3116" b="3116"/>
            <a:stretch>
              <a:fillRect/>
            </a:stretch>
          </p:blipFill>
          <p:spPr>
            <a:xfrm>
              <a:off x="7336539" y="4145206"/>
              <a:ext cx="3440063" cy="2216930"/>
            </a:xfrm>
            <a:prstGeom prst="roundRect">
              <a:avLst>
                <a:gd name="adj" fmla="val 5730"/>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80" name="Oval 79">
              <a:extLst>
                <a:ext uri="{FF2B5EF4-FFF2-40B4-BE49-F238E27FC236}">
                  <a16:creationId xmlns:a16="http://schemas.microsoft.com/office/drawing/2014/main" id="{C50761B1-1B75-4004-9D23-2B51C0ECF96A}"/>
                </a:ext>
              </a:extLst>
            </p:cNvPr>
            <p:cNvSpPr/>
            <p:nvPr/>
          </p:nvSpPr>
          <p:spPr>
            <a:xfrm>
              <a:off x="7200949" y="4000329"/>
              <a:ext cx="271179" cy="27306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t>4</a:t>
              </a:r>
            </a:p>
          </p:txBody>
        </p:sp>
      </p:grpSp>
      <p:grpSp>
        <p:nvGrpSpPr>
          <p:cNvPr id="83" name="Group 82">
            <a:extLst>
              <a:ext uri="{FF2B5EF4-FFF2-40B4-BE49-F238E27FC236}">
                <a16:creationId xmlns:a16="http://schemas.microsoft.com/office/drawing/2014/main" id="{9176D75B-05EA-4B19-B6D3-B418F14B0ADD}"/>
              </a:ext>
            </a:extLst>
          </p:cNvPr>
          <p:cNvGrpSpPr/>
          <p:nvPr/>
        </p:nvGrpSpPr>
        <p:grpSpPr>
          <a:xfrm>
            <a:off x="7962364" y="6413231"/>
            <a:ext cx="1824917" cy="391465"/>
            <a:chOff x="8092556" y="6349903"/>
            <a:chExt cx="1824917" cy="391465"/>
          </a:xfrm>
        </p:grpSpPr>
        <p:pic>
          <p:nvPicPr>
            <p:cNvPr id="54" name="Picture 53" descr="En bild som visar text&#10;&#10;Automatiskt genererad beskrivning">
              <a:extLst>
                <a:ext uri="{FF2B5EF4-FFF2-40B4-BE49-F238E27FC236}">
                  <a16:creationId xmlns:a16="http://schemas.microsoft.com/office/drawing/2014/main" id="{D04DB5DA-393F-422D-A930-C03E8FAE4961}"/>
                </a:ext>
              </a:extLst>
            </p:cNvPr>
            <p:cNvPicPr>
              <a:picLocks noChangeAspect="1"/>
            </p:cNvPicPr>
            <p:nvPr/>
          </p:nvPicPr>
          <p:blipFill>
            <a:blip r:embed="rId8"/>
            <a:stretch>
              <a:fillRect/>
            </a:stretch>
          </p:blipFill>
          <p:spPr>
            <a:xfrm>
              <a:off x="8266278" y="6468255"/>
              <a:ext cx="1651195" cy="273113"/>
            </a:xfrm>
            <a:prstGeom prst="rect">
              <a:avLst/>
            </a:prstGeom>
          </p:spPr>
        </p:pic>
        <p:sp>
          <p:nvSpPr>
            <p:cNvPr id="81" name="Rectangle: Rounded Corners 80">
              <a:extLst>
                <a:ext uri="{FF2B5EF4-FFF2-40B4-BE49-F238E27FC236}">
                  <a16:creationId xmlns:a16="http://schemas.microsoft.com/office/drawing/2014/main" id="{D6C10BC8-0BF1-413F-B10D-1C5366151463}"/>
                </a:ext>
              </a:extLst>
            </p:cNvPr>
            <p:cNvSpPr/>
            <p:nvPr/>
          </p:nvSpPr>
          <p:spPr>
            <a:xfrm rot="10800000" flipV="1">
              <a:off x="8252230" y="6475152"/>
              <a:ext cx="1660194" cy="265092"/>
            </a:xfrm>
            <a:prstGeom prst="roundRect">
              <a:avLst>
                <a:gd name="adj" fmla="val 9723"/>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82" name="Oval 81">
              <a:extLst>
                <a:ext uri="{FF2B5EF4-FFF2-40B4-BE49-F238E27FC236}">
                  <a16:creationId xmlns:a16="http://schemas.microsoft.com/office/drawing/2014/main" id="{AF5A6ED4-370A-42C9-A9A3-6C185B573F1F}"/>
                </a:ext>
              </a:extLst>
            </p:cNvPr>
            <p:cNvSpPr/>
            <p:nvPr/>
          </p:nvSpPr>
          <p:spPr>
            <a:xfrm>
              <a:off x="8092556" y="6349903"/>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t>5</a:t>
              </a:r>
            </a:p>
          </p:txBody>
        </p:sp>
      </p:grpSp>
      <p:grpSp>
        <p:nvGrpSpPr>
          <p:cNvPr id="88" name="Group 87">
            <a:extLst>
              <a:ext uri="{FF2B5EF4-FFF2-40B4-BE49-F238E27FC236}">
                <a16:creationId xmlns:a16="http://schemas.microsoft.com/office/drawing/2014/main" id="{E08423B1-0899-4D23-A5E4-6ECDD6665537}"/>
              </a:ext>
            </a:extLst>
          </p:cNvPr>
          <p:cNvGrpSpPr/>
          <p:nvPr/>
        </p:nvGrpSpPr>
        <p:grpSpPr>
          <a:xfrm>
            <a:off x="98387" y="2051718"/>
            <a:ext cx="5416362" cy="664572"/>
            <a:chOff x="137269" y="2051718"/>
            <a:chExt cx="5694211" cy="664572"/>
          </a:xfrm>
        </p:grpSpPr>
        <p:sp>
          <p:nvSpPr>
            <p:cNvPr id="98" name="Rectangle: Rounded Corners 97">
              <a:extLst>
                <a:ext uri="{FF2B5EF4-FFF2-40B4-BE49-F238E27FC236}">
                  <a16:creationId xmlns:a16="http://schemas.microsoft.com/office/drawing/2014/main" id="{D9C8CD23-1B6A-44BA-8736-7C171EE6EF30}"/>
                </a:ext>
              </a:extLst>
            </p:cNvPr>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a:solidFill>
                    <a:schemeClr val="tx1"/>
                  </a:solidFill>
                </a:rPr>
                <a:t>Use the </a:t>
              </a:r>
              <a:r>
                <a:rPr lang="en-GB" sz="1200">
                  <a:solidFill>
                    <a:schemeClr val="tx1"/>
                  </a:solidFill>
                  <a:ea typeface="+mn-lt"/>
                  <a:cs typeface="+mn-lt"/>
                </a:rPr>
                <a:t>static URL </a:t>
              </a:r>
              <a:r>
                <a:rPr lang="en-GB" sz="1200">
                  <a:solidFill>
                    <a:schemeClr val="tx1"/>
                  </a:solidFill>
                </a:rPr>
                <a:t>to request the HTML page</a:t>
              </a:r>
            </a:p>
            <a:p>
              <a:pPr marL="285750" indent="-285750">
                <a:buFont typeface="Arial" panose="020B0604020202020204" pitchFamily="34" charset="0"/>
                <a:buChar char="•"/>
              </a:pPr>
              <a:r>
                <a:rPr lang="en-GB" sz="1200">
                  <a:solidFill>
                    <a:schemeClr val="tx1"/>
                  </a:solidFill>
                </a:rPr>
                <a:t>Make </a:t>
              </a:r>
              <a:r>
                <a:rPr lang="en-GB" sz="1200" err="1">
                  <a:solidFill>
                    <a:schemeClr val="tx1"/>
                  </a:solidFill>
                </a:rPr>
                <a:t>a</a:t>
              </a:r>
              <a:r>
                <a:rPr lang="en-GB" sz="1200">
                  <a:solidFill>
                    <a:schemeClr val="tx1"/>
                  </a:solidFill>
                </a:rPr>
                <a:t> object to assign the response</a:t>
              </a:r>
            </a:p>
          </p:txBody>
        </p:sp>
        <p:sp>
          <p:nvSpPr>
            <p:cNvPr id="99" name="Oval 98">
              <a:extLst>
                <a:ext uri="{FF2B5EF4-FFF2-40B4-BE49-F238E27FC236}">
                  <a16:creationId xmlns:a16="http://schemas.microsoft.com/office/drawing/2014/main" id="{2E6729FD-4367-4F64-9850-04C6BA339563}"/>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t>1</a:t>
              </a:r>
            </a:p>
          </p:txBody>
        </p:sp>
      </p:grpSp>
      <p:grpSp>
        <p:nvGrpSpPr>
          <p:cNvPr id="89" name="Group 88">
            <a:extLst>
              <a:ext uri="{FF2B5EF4-FFF2-40B4-BE49-F238E27FC236}">
                <a16:creationId xmlns:a16="http://schemas.microsoft.com/office/drawing/2014/main" id="{2C6ECCBD-95B3-406E-A51B-0005DBA8196C}"/>
              </a:ext>
            </a:extLst>
          </p:cNvPr>
          <p:cNvGrpSpPr/>
          <p:nvPr/>
        </p:nvGrpSpPr>
        <p:grpSpPr>
          <a:xfrm>
            <a:off x="98387" y="2952032"/>
            <a:ext cx="5423684" cy="664574"/>
            <a:chOff x="137269" y="2051718"/>
            <a:chExt cx="5423684" cy="664574"/>
          </a:xfrm>
        </p:grpSpPr>
        <p:sp>
          <p:nvSpPr>
            <p:cNvPr id="96" name="Rectangle: Rounded Corners 95">
              <a:extLst>
                <a:ext uri="{FF2B5EF4-FFF2-40B4-BE49-F238E27FC236}">
                  <a16:creationId xmlns:a16="http://schemas.microsoft.com/office/drawing/2014/main" id="{6CEF0B9A-0F09-4660-86B1-07EF3DC71DEF}"/>
                </a:ext>
              </a:extLst>
            </p:cNvPr>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a:solidFill>
                    <a:schemeClr val="tx1"/>
                  </a:solidFill>
                </a:rPr>
                <a:t>Make a </a:t>
              </a:r>
              <a:r>
                <a:rPr lang="en-GB" sz="1200" err="1">
                  <a:solidFill>
                    <a:schemeClr val="tx1"/>
                  </a:solidFill>
                </a:rPr>
                <a:t>BeautifulSoup</a:t>
              </a:r>
              <a:r>
                <a:rPr lang="en-GB" sz="1200">
                  <a:solidFill>
                    <a:schemeClr val="tx1"/>
                  </a:solidFill>
                </a:rPr>
                <a:t> object with the HTML response</a:t>
              </a:r>
            </a:p>
            <a:p>
              <a:pPr marL="285750" indent="-285750">
                <a:buFont typeface="Arial" panose="020B0604020202020204" pitchFamily="34" charset="0"/>
                <a:buChar char="•"/>
              </a:pPr>
              <a:r>
                <a:rPr lang="en-GB" sz="1200">
                  <a:solidFill>
                    <a:schemeClr val="tx1"/>
                  </a:solidFill>
                </a:rPr>
                <a:t>Find the tables in the HTML page</a:t>
              </a:r>
            </a:p>
          </p:txBody>
        </p:sp>
        <p:sp>
          <p:nvSpPr>
            <p:cNvPr id="97" name="Oval 96">
              <a:extLst>
                <a:ext uri="{FF2B5EF4-FFF2-40B4-BE49-F238E27FC236}">
                  <a16:creationId xmlns:a16="http://schemas.microsoft.com/office/drawing/2014/main" id="{87A6FD15-083C-4BB2-978A-DC3F7C055144}"/>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t>2</a:t>
              </a:r>
            </a:p>
          </p:txBody>
        </p:sp>
      </p:grpSp>
      <p:grpSp>
        <p:nvGrpSpPr>
          <p:cNvPr id="90" name="Group 89">
            <a:extLst>
              <a:ext uri="{FF2B5EF4-FFF2-40B4-BE49-F238E27FC236}">
                <a16:creationId xmlns:a16="http://schemas.microsoft.com/office/drawing/2014/main" id="{68C6E4DA-0F06-4249-8C07-86CCC23EB04E}"/>
              </a:ext>
            </a:extLst>
          </p:cNvPr>
          <p:cNvGrpSpPr/>
          <p:nvPr/>
        </p:nvGrpSpPr>
        <p:grpSpPr>
          <a:xfrm>
            <a:off x="98387" y="4752664"/>
            <a:ext cx="5419674" cy="621226"/>
            <a:chOff x="137269" y="2051718"/>
            <a:chExt cx="5419674" cy="621226"/>
          </a:xfrm>
        </p:grpSpPr>
        <p:sp>
          <p:nvSpPr>
            <p:cNvPr id="94" name="Rectangle: Rounded Corners 93">
              <a:extLst>
                <a:ext uri="{FF2B5EF4-FFF2-40B4-BE49-F238E27FC236}">
                  <a16:creationId xmlns:a16="http://schemas.microsoft.com/office/drawing/2014/main" id="{3385DFA2-E084-4E8A-A64B-2ECACEE0EA10}"/>
                </a:ext>
              </a:extLst>
            </p:cNvPr>
            <p:cNvSpPr/>
            <p:nvPr/>
          </p:nvSpPr>
          <p:spPr>
            <a:xfrm>
              <a:off x="281268" y="2198974"/>
              <a:ext cx="5275675" cy="473970"/>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a:solidFill>
                    <a:schemeClr val="tx1"/>
                  </a:solidFill>
                </a:rPr>
                <a:t>Make a dictionary with the column names as keys</a:t>
              </a:r>
            </a:p>
          </p:txBody>
        </p:sp>
        <p:sp>
          <p:nvSpPr>
            <p:cNvPr id="95" name="Oval 94">
              <a:extLst>
                <a:ext uri="{FF2B5EF4-FFF2-40B4-BE49-F238E27FC236}">
                  <a16:creationId xmlns:a16="http://schemas.microsoft.com/office/drawing/2014/main" id="{EFEE615F-EF95-4FB7-906D-F01590F3B3C5}"/>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t>4</a:t>
              </a:r>
            </a:p>
          </p:txBody>
        </p:sp>
      </p:grpSp>
      <p:grpSp>
        <p:nvGrpSpPr>
          <p:cNvPr id="91" name="Group 90">
            <a:extLst>
              <a:ext uri="{FF2B5EF4-FFF2-40B4-BE49-F238E27FC236}">
                <a16:creationId xmlns:a16="http://schemas.microsoft.com/office/drawing/2014/main" id="{071107B7-A607-4F22-84FD-0375DDEE24FE}"/>
              </a:ext>
            </a:extLst>
          </p:cNvPr>
          <p:cNvGrpSpPr/>
          <p:nvPr/>
        </p:nvGrpSpPr>
        <p:grpSpPr>
          <a:xfrm>
            <a:off x="98387" y="5489315"/>
            <a:ext cx="5423684" cy="507002"/>
            <a:chOff x="137269" y="2051718"/>
            <a:chExt cx="5423684" cy="507002"/>
          </a:xfrm>
        </p:grpSpPr>
        <p:sp>
          <p:nvSpPr>
            <p:cNvPr id="92" name="Rectangle: Rounded Corners 91">
              <a:extLst>
                <a:ext uri="{FF2B5EF4-FFF2-40B4-BE49-F238E27FC236}">
                  <a16:creationId xmlns:a16="http://schemas.microsoft.com/office/drawing/2014/main" id="{4BC70F49-C9CD-4930-90C2-C2E9F0A1C606}"/>
                </a:ext>
              </a:extLst>
            </p:cNvPr>
            <p:cNvSpPr/>
            <p:nvPr/>
          </p:nvSpPr>
          <p:spPr>
            <a:xfrm>
              <a:off x="281268" y="2198974"/>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Sans-Serif" panose="020B0604020202020204" pitchFamily="34" charset="0"/>
                <a:buChar char="•"/>
              </a:pPr>
              <a:r>
                <a:rPr lang="en-GB" sz="1200">
                  <a:solidFill>
                    <a:schemeClr val="tx1"/>
                  </a:solidFill>
                </a:rPr>
                <a:t>Make </a:t>
              </a:r>
              <a:r>
                <a:rPr lang="en-GB" sz="1200" err="1">
                  <a:solidFill>
                    <a:schemeClr val="tx1"/>
                  </a:solidFill>
                </a:rPr>
                <a:t>a</a:t>
              </a:r>
              <a:r>
                <a:rPr lang="en-GB" sz="1200">
                  <a:solidFill>
                    <a:schemeClr val="tx1"/>
                  </a:solidFill>
                </a:rPr>
                <a:t> </a:t>
              </a:r>
              <a:r>
                <a:rPr lang="en-GB" sz="1200">
                  <a:solidFill>
                    <a:schemeClr val="tx1"/>
                  </a:solidFill>
                  <a:ea typeface="+mn-lt"/>
                  <a:cs typeface="+mn-lt"/>
                </a:rPr>
                <a:t>export ready Pandas </a:t>
              </a:r>
              <a:r>
                <a:rPr lang="en-GB" sz="1200" err="1">
                  <a:solidFill>
                    <a:schemeClr val="tx1"/>
                  </a:solidFill>
                  <a:ea typeface="+mn-lt"/>
                  <a:cs typeface="+mn-lt"/>
                </a:rPr>
                <a:t>DataFrame</a:t>
              </a:r>
              <a:r>
                <a:rPr lang="en-GB" sz="1200">
                  <a:solidFill>
                    <a:schemeClr val="tx1"/>
                  </a:solidFill>
                  <a:ea typeface="+mn-lt"/>
                  <a:cs typeface="+mn-lt"/>
                </a:rPr>
                <a:t> </a:t>
              </a:r>
              <a:r>
                <a:rPr lang="en-GB" sz="1200">
                  <a:solidFill>
                    <a:schemeClr val="tx1"/>
                  </a:solidFill>
                </a:rPr>
                <a:t>by  converting the dictionary </a:t>
              </a:r>
              <a:endParaRPr lang="en-GB">
                <a:solidFill>
                  <a:schemeClr val="tx1"/>
                </a:solidFill>
              </a:endParaRPr>
            </a:p>
          </p:txBody>
        </p:sp>
        <p:sp>
          <p:nvSpPr>
            <p:cNvPr id="93" name="Oval 92">
              <a:extLst>
                <a:ext uri="{FF2B5EF4-FFF2-40B4-BE49-F238E27FC236}">
                  <a16:creationId xmlns:a16="http://schemas.microsoft.com/office/drawing/2014/main" id="{2B53FA17-FB4A-40DC-9347-88CE67C7A46B}"/>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t>5</a:t>
              </a:r>
            </a:p>
          </p:txBody>
        </p:sp>
      </p:grpSp>
      <p:grpSp>
        <p:nvGrpSpPr>
          <p:cNvPr id="100" name="Group 99">
            <a:extLst>
              <a:ext uri="{FF2B5EF4-FFF2-40B4-BE49-F238E27FC236}">
                <a16:creationId xmlns:a16="http://schemas.microsoft.com/office/drawing/2014/main" id="{68AEA285-1F25-41B4-893E-13537A7950FB}"/>
              </a:ext>
            </a:extLst>
          </p:cNvPr>
          <p:cNvGrpSpPr/>
          <p:nvPr/>
        </p:nvGrpSpPr>
        <p:grpSpPr>
          <a:xfrm>
            <a:off x="98387" y="3852348"/>
            <a:ext cx="5423684" cy="664574"/>
            <a:chOff x="137269" y="2051718"/>
            <a:chExt cx="5423684" cy="664574"/>
          </a:xfrm>
        </p:grpSpPr>
        <p:sp>
          <p:nvSpPr>
            <p:cNvPr id="101" name="Rectangle: Rounded Corners 100">
              <a:extLst>
                <a:ext uri="{FF2B5EF4-FFF2-40B4-BE49-F238E27FC236}">
                  <a16:creationId xmlns:a16="http://schemas.microsoft.com/office/drawing/2014/main" id="{8090EF49-CE73-4961-B2C7-1E72A88061A7}"/>
                </a:ext>
              </a:extLst>
            </p:cNvPr>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a:solidFill>
                    <a:schemeClr val="tx1"/>
                  </a:solidFill>
                </a:rPr>
                <a:t>From the HTML page tables get all column header names</a:t>
              </a:r>
            </a:p>
          </p:txBody>
        </p:sp>
        <p:sp>
          <p:nvSpPr>
            <p:cNvPr id="102" name="Oval 101">
              <a:extLst>
                <a:ext uri="{FF2B5EF4-FFF2-40B4-BE49-F238E27FC236}">
                  <a16:creationId xmlns:a16="http://schemas.microsoft.com/office/drawing/2014/main" id="{94C0A95C-6072-4320-80E0-ADEBED7CD1F1}"/>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t>3</a:t>
              </a:r>
            </a:p>
          </p:txBody>
        </p:sp>
      </p:grpSp>
      <p:sp>
        <p:nvSpPr>
          <p:cNvPr id="62" name="Rectangle: Rounded Corners 61">
            <a:extLst>
              <a:ext uri="{FF2B5EF4-FFF2-40B4-BE49-F238E27FC236}">
                <a16:creationId xmlns:a16="http://schemas.microsoft.com/office/drawing/2014/main" id="{39CF67DA-B6BD-442A-9E3B-E9F82178A808}"/>
              </a:ext>
            </a:extLst>
          </p:cNvPr>
          <p:cNvSpPr/>
          <p:nvPr/>
        </p:nvSpPr>
        <p:spPr>
          <a:xfrm>
            <a:off x="6095999" y="1006105"/>
            <a:ext cx="5709861" cy="8183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err="1"/>
          </a:p>
        </p:txBody>
      </p:sp>
      <p:sp>
        <p:nvSpPr>
          <p:cNvPr id="5" name="textruta 4">
            <a:extLst>
              <a:ext uri="{FF2B5EF4-FFF2-40B4-BE49-F238E27FC236}">
                <a16:creationId xmlns:a16="http://schemas.microsoft.com/office/drawing/2014/main" id="{231853E0-A7CA-7127-CCC0-59C73A01BCFA}"/>
              </a:ext>
            </a:extLst>
          </p:cNvPr>
          <p:cNvSpPr txBox="1"/>
          <p:nvPr/>
        </p:nvSpPr>
        <p:spPr>
          <a:xfrm>
            <a:off x="5520489" y="6118057"/>
            <a:ext cx="12272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sv-SE" dirty="0">
                <a:solidFill>
                  <a:schemeClr val="bg1"/>
                </a:solidFill>
                <a:hlinkClick r:id="rId9">
                  <a:extLst>
                    <a:ext uri="{A12FA001-AC4F-418D-AE19-62706E023703}">
                      <ahyp:hlinkClr xmlns:ahyp="http://schemas.microsoft.com/office/drawing/2018/hyperlinkcolor" val="tx"/>
                    </a:ext>
                  </a:extLst>
                </a:hlinkClick>
              </a:rPr>
              <a:t>GitHub</a:t>
            </a:r>
            <a:endParaRPr lang="sv-SE" dirty="0">
              <a:solidFill>
                <a:schemeClr val="bg1"/>
              </a:solidFill>
            </a:endParaRPr>
          </a:p>
        </p:txBody>
      </p:sp>
    </p:spTree>
    <p:extLst>
      <p:ext uri="{BB962C8B-B14F-4D97-AF65-F5344CB8AC3E}">
        <p14:creationId xmlns:p14="http://schemas.microsoft.com/office/powerpoint/2010/main" val="3268956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a:t>DATA MANIPULATION/WRANGLING – </a:t>
            </a:r>
            <a:r>
              <a:rPr lang="en-US">
                <a:solidFill>
                  <a:schemeClr val="accent2"/>
                </a:solidFill>
              </a:rPr>
              <a:t>PANDAS</a:t>
            </a:r>
            <a:endParaRPr lang="en-US"/>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1"/>
            <a:ext cx="6339259" cy="1139534"/>
          </a:xfrm>
        </p:spPr>
        <p:txBody>
          <a:bodyPr vert="horz" lIns="0" tIns="0" rIns="0" bIns="0" rtlCol="0" anchor="t">
            <a:noAutofit/>
          </a:bodyPr>
          <a:lstStyle/>
          <a:p>
            <a:pPr marL="342900" indent="-342900">
              <a:buFont typeface="Arial" panose="020B0604020202020204" pitchFamily="34" charset="0"/>
              <a:buChar char="•"/>
            </a:pPr>
            <a:r>
              <a:rPr lang="en-GB" sz="1400"/>
              <a:t>There is a </a:t>
            </a:r>
            <a:r>
              <a:rPr lang="en-GB" sz="1400">
                <a:ea typeface="+mn-lt"/>
                <a:cs typeface="+mn-lt"/>
              </a:rPr>
              <a:t>column </a:t>
            </a:r>
            <a:r>
              <a:rPr lang="en-GB" sz="1400"/>
              <a:t>called </a:t>
            </a:r>
            <a:r>
              <a:rPr lang="en-GB" sz="1400" err="1">
                <a:solidFill>
                  <a:srgbClr val="61AFEF"/>
                </a:solidFill>
                <a:latin typeface="Consolas"/>
              </a:rPr>
              <a:t>LaunchSite</a:t>
            </a:r>
            <a:r>
              <a:rPr lang="en-GB" sz="1400">
                <a:solidFill>
                  <a:srgbClr val="61AFEF"/>
                </a:solidFill>
                <a:latin typeface="Consolas"/>
              </a:rPr>
              <a:t> </a:t>
            </a:r>
            <a:r>
              <a:rPr lang="en-GB" sz="1400">
                <a:latin typeface="Consolas"/>
              </a:rPr>
              <a:t>t</a:t>
            </a:r>
            <a:r>
              <a:rPr lang="en-GB" sz="1400">
                <a:solidFill>
                  <a:srgbClr val="FFFFFF"/>
                </a:solidFill>
                <a:latin typeface="Ubuntu"/>
              </a:rPr>
              <a:t>he</a:t>
            </a:r>
            <a:r>
              <a:rPr lang="en-GB" sz="1400"/>
              <a:t> SpaceX dataset that contains several Space X  launch facilities.</a:t>
            </a:r>
            <a:endParaRPr lang="sv-SE"/>
          </a:p>
          <a:p>
            <a:pPr marL="342900" indent="-342900">
              <a:buFont typeface="Arial,Sans-Serif" panose="020B0604020202020204" pitchFamily="34" charset="0"/>
              <a:buChar char="•"/>
            </a:pPr>
            <a:r>
              <a:rPr lang="en-GB" sz="1400"/>
              <a:t>There exist several </a:t>
            </a:r>
            <a:r>
              <a:rPr lang="en-GB" sz="1400">
                <a:ea typeface="+mn-lt"/>
                <a:cs typeface="+mn-lt"/>
              </a:rPr>
              <a:t>dedicated orbits </a:t>
            </a:r>
            <a:r>
              <a:rPr lang="en-GB" sz="1400"/>
              <a:t>that each launch aims to </a:t>
            </a:r>
            <a:endParaRPr lang="en-GB"/>
          </a:p>
          <a:p>
            <a:pPr marL="342900" indent="-342900">
              <a:buFont typeface="Arial" panose="020B0604020202020204" pitchFamily="34" charset="0"/>
              <a:buChar char="•"/>
            </a:pPr>
            <a:endParaRPr lang="en-GB" sz="1400"/>
          </a:p>
          <a:p>
            <a:pPr marL="342900" indent="-342900">
              <a:buChar char="•"/>
            </a:pPr>
            <a:endParaRPr lang="en-GB" sz="1400"/>
          </a:p>
          <a:p>
            <a:pPr lvl="1" indent="0">
              <a:buNone/>
            </a:pPr>
            <a:r>
              <a:rPr lang="en-GB" sz="1600"/>
              <a:t>Initial Data Exploration:</a:t>
            </a:r>
          </a:p>
          <a:p>
            <a:pPr marL="342900" indent="-342900">
              <a:buFont typeface="Arial" panose="020B0604020202020204" pitchFamily="34" charset="0"/>
              <a:buChar char="•"/>
            </a:pPr>
            <a:r>
              <a:rPr lang="en-GB" sz="1400"/>
              <a:t>With the </a:t>
            </a:r>
            <a:r>
              <a:rPr lang="en-GB" sz="1400">
                <a:ea typeface="+mn-lt"/>
                <a:cs typeface="+mn-lt"/>
              </a:rPr>
              <a:t>method </a:t>
            </a:r>
            <a:r>
              <a:rPr lang="en-GB" sz="1400" b="0">
                <a:solidFill>
                  <a:schemeClr val="accent1"/>
                </a:solidFill>
                <a:effectLst/>
                <a:latin typeface="Consolas"/>
              </a:rPr>
              <a:t>.</a:t>
            </a:r>
            <a:r>
              <a:rPr lang="en-GB" sz="1400" b="0" err="1">
                <a:solidFill>
                  <a:schemeClr val="accent1"/>
                </a:solidFill>
                <a:effectLst/>
                <a:latin typeface="Consolas"/>
              </a:rPr>
              <a:t>value_counts</a:t>
            </a:r>
            <a:r>
              <a:rPr lang="en-GB" sz="1400" b="0">
                <a:solidFill>
                  <a:schemeClr val="accent1"/>
                </a:solidFill>
                <a:effectLst/>
                <a:latin typeface="Consolas"/>
              </a:rPr>
              <a:t>()</a:t>
            </a:r>
            <a:r>
              <a:rPr lang="en-GB" sz="1400"/>
              <a:t> we can determine the following:</a:t>
            </a:r>
          </a:p>
          <a:p>
            <a:pPr marL="520700" lvl="1" indent="-342900">
              <a:buAutoNum type="arabicPeriod"/>
            </a:pPr>
            <a:r>
              <a:rPr lang="en-GB" sz="1200"/>
              <a:t>How many </a:t>
            </a:r>
            <a:r>
              <a:rPr lang="en-GB" sz="1200">
                <a:ea typeface="+mn-lt"/>
                <a:cs typeface="+mn-lt"/>
              </a:rPr>
              <a:t>launches there was</a:t>
            </a:r>
            <a:r>
              <a:rPr lang="en-GB" sz="1200"/>
              <a:t> from each site</a:t>
            </a:r>
          </a:p>
          <a:p>
            <a:pPr marL="520700" lvl="1" indent="-342900">
              <a:buAutoNum type="arabicPeriod"/>
            </a:pPr>
            <a:r>
              <a:rPr lang="en-GB" sz="1200"/>
              <a:t>How many times </a:t>
            </a:r>
            <a:r>
              <a:rPr lang="en-GB" sz="1200">
                <a:ea typeface="+mn-lt"/>
                <a:cs typeface="+mn-lt"/>
              </a:rPr>
              <a:t>each orbit was</a:t>
            </a:r>
            <a:r>
              <a:rPr lang="en-GB" sz="1200"/>
              <a:t> targeted  </a:t>
            </a:r>
          </a:p>
          <a:p>
            <a:pPr marL="520700" lvl="1" indent="-342900">
              <a:buAutoNum type="arabicPeriod"/>
            </a:pPr>
            <a:r>
              <a:rPr lang="en-GB" sz="1200"/>
              <a:t>For every orbit type what there number of outcomes was</a:t>
            </a:r>
          </a:p>
          <a:p>
            <a:pPr marL="342900" indent="-342900">
              <a:buFont typeface="Arial" panose="020B0604020202020204" pitchFamily="34" charset="0"/>
              <a:buChar char="•"/>
            </a:pPr>
            <a:endParaRPr lang="en-GB" sz="1200"/>
          </a:p>
          <a:p>
            <a:pPr marL="342900" indent="-342900">
              <a:buFont typeface="Arial" panose="020B0604020202020204" pitchFamily="34" charset="0"/>
              <a:buChar char="•"/>
            </a:pPr>
            <a:endParaRPr lang="en-GB" sz="1200"/>
          </a:p>
          <a:p>
            <a:pPr marL="342900" indent="-342900">
              <a:buFont typeface="Arial" panose="020B0604020202020204" pitchFamily="34" charset="0"/>
              <a:buChar char="•"/>
            </a:pPr>
            <a:endParaRPr lang="en-GB" sz="1200"/>
          </a:p>
          <a:p>
            <a:pPr marL="342900" indent="-342900">
              <a:buFont typeface="Arial" panose="020B0604020202020204" pitchFamily="34" charset="0"/>
              <a:buChar char="•"/>
            </a:pPr>
            <a:endParaRPr lang="en-GB" sz="1200"/>
          </a:p>
          <a:p>
            <a:pPr marL="342900" indent="-342900">
              <a:buFont typeface="Arial" panose="020B0604020202020204" pitchFamily="34" charset="0"/>
              <a:buChar char="•"/>
            </a:pPr>
            <a:endParaRPr lang="en-GB" sz="1200"/>
          </a:p>
          <a:p>
            <a:pPr marL="342900" indent="-342900">
              <a:buFont typeface="Arial" panose="020B0604020202020204" pitchFamily="34" charset="0"/>
              <a:buChar char="•"/>
            </a:pPr>
            <a:endParaRPr lang="en-GB" sz="1200"/>
          </a:p>
          <a:p>
            <a:pPr marL="342900" indent="-342900">
              <a:buFont typeface="Arial" panose="020B0604020202020204" pitchFamily="34" charset="0"/>
              <a:buChar char="•"/>
            </a:pPr>
            <a:endParaRPr lang="en-GB" sz="1200"/>
          </a:p>
          <a:p>
            <a:pPr lvl="2" indent="0">
              <a:buNone/>
            </a:pPr>
            <a:endParaRPr lang="en-GB" sz="1100">
              <a:solidFill>
                <a:schemeClr val="bg1"/>
              </a:solidFill>
            </a:endParaRPr>
          </a:p>
        </p:txBody>
      </p:sp>
      <p:pic>
        <p:nvPicPr>
          <p:cNvPr id="5" name="Picture 4" descr="En bild som visar text&#10;&#10;Automatiskt genererad beskrivning">
            <a:extLst>
              <a:ext uri="{FF2B5EF4-FFF2-40B4-BE49-F238E27FC236}">
                <a16:creationId xmlns:a16="http://schemas.microsoft.com/office/drawing/2014/main" id="{93C5F980-31E5-4580-9422-C5A526F73EC4}"/>
              </a:ext>
            </a:extLst>
          </p:cNvPr>
          <p:cNvPicPr>
            <a:picLocks noChangeAspect="1"/>
          </p:cNvPicPr>
          <p:nvPr/>
        </p:nvPicPr>
        <p:blipFill>
          <a:blip r:embed="rId2"/>
          <a:srcRect t="5401" b="5401"/>
          <a:stretch>
            <a:fillRect/>
          </a:stretch>
        </p:blipFill>
        <p:spPr>
          <a:xfrm>
            <a:off x="7981807" y="349758"/>
            <a:ext cx="3010736" cy="1236752"/>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1" name="Picture 10" descr="En bild som visar text&#10;&#10;Automatiskt genererad beskrivning">
            <a:extLst>
              <a:ext uri="{FF2B5EF4-FFF2-40B4-BE49-F238E27FC236}">
                <a16:creationId xmlns:a16="http://schemas.microsoft.com/office/drawing/2014/main" id="{E6D63F86-D0FD-4554-B688-B52D6F26C5F5}"/>
              </a:ext>
            </a:extLst>
          </p:cNvPr>
          <p:cNvPicPr>
            <a:picLocks noChangeAspect="1"/>
          </p:cNvPicPr>
          <p:nvPr/>
        </p:nvPicPr>
        <p:blipFill>
          <a:blip r:embed="rId3"/>
          <a:srcRect t="8208" b="8208"/>
          <a:stretch>
            <a:fillRect/>
          </a:stretch>
        </p:blipFill>
        <p:spPr>
          <a:xfrm>
            <a:off x="8076069" y="1790816"/>
            <a:ext cx="2822211" cy="259048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3" name="Picture 12" descr="En bild som visar text&#10;&#10;Automatiskt genererad beskrivning">
            <a:extLst>
              <a:ext uri="{FF2B5EF4-FFF2-40B4-BE49-F238E27FC236}">
                <a16:creationId xmlns:a16="http://schemas.microsoft.com/office/drawing/2014/main" id="{B7FA7808-D5FF-4F87-9A51-4A6DD912A9E0}"/>
              </a:ext>
            </a:extLst>
          </p:cNvPr>
          <p:cNvPicPr>
            <a:picLocks noChangeAspect="1"/>
          </p:cNvPicPr>
          <p:nvPr/>
        </p:nvPicPr>
        <p:blipFill>
          <a:blip r:embed="rId4"/>
          <a:srcRect t="4892" b="4892"/>
          <a:stretch>
            <a:fillRect/>
          </a:stretch>
        </p:blipFill>
        <p:spPr>
          <a:xfrm>
            <a:off x="7981807" y="4585609"/>
            <a:ext cx="3010737" cy="1973620"/>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36" name="Oval 35">
            <a:extLst>
              <a:ext uri="{FF2B5EF4-FFF2-40B4-BE49-F238E27FC236}">
                <a16:creationId xmlns:a16="http://schemas.microsoft.com/office/drawing/2014/main" id="{E4E524EA-EA80-4A0C-9D92-2380D4F9BC81}"/>
              </a:ext>
            </a:extLst>
          </p:cNvPr>
          <p:cNvSpPr/>
          <p:nvPr/>
        </p:nvSpPr>
        <p:spPr>
          <a:xfrm>
            <a:off x="7824192" y="18864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t>1</a:t>
            </a:r>
          </a:p>
        </p:txBody>
      </p:sp>
      <p:sp>
        <p:nvSpPr>
          <p:cNvPr id="37" name="Oval 36">
            <a:extLst>
              <a:ext uri="{FF2B5EF4-FFF2-40B4-BE49-F238E27FC236}">
                <a16:creationId xmlns:a16="http://schemas.microsoft.com/office/drawing/2014/main" id="{16529085-605B-4B27-AD4D-35152471B00E}"/>
              </a:ext>
            </a:extLst>
          </p:cNvPr>
          <p:cNvSpPr/>
          <p:nvPr/>
        </p:nvSpPr>
        <p:spPr>
          <a:xfrm>
            <a:off x="7918454" y="162221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t>2</a:t>
            </a:r>
          </a:p>
        </p:txBody>
      </p:sp>
      <p:sp>
        <p:nvSpPr>
          <p:cNvPr id="38" name="Oval 37">
            <a:extLst>
              <a:ext uri="{FF2B5EF4-FFF2-40B4-BE49-F238E27FC236}">
                <a16:creationId xmlns:a16="http://schemas.microsoft.com/office/drawing/2014/main" id="{5C3E9F6F-F3FA-4E61-BD97-9A24F8205556}"/>
              </a:ext>
            </a:extLst>
          </p:cNvPr>
          <p:cNvSpPr/>
          <p:nvPr/>
        </p:nvSpPr>
        <p:spPr>
          <a:xfrm>
            <a:off x="7824192" y="443245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t>3</a:t>
            </a:r>
          </a:p>
        </p:txBody>
      </p:sp>
      <p:sp>
        <p:nvSpPr>
          <p:cNvPr id="6" name="textruta 5">
            <a:extLst>
              <a:ext uri="{FF2B5EF4-FFF2-40B4-BE49-F238E27FC236}">
                <a16:creationId xmlns:a16="http://schemas.microsoft.com/office/drawing/2014/main" id="{ACE41D58-CE55-E072-C6AF-BAC5E6AD63E6}"/>
              </a:ext>
            </a:extLst>
          </p:cNvPr>
          <p:cNvSpPr txBox="1"/>
          <p:nvPr/>
        </p:nvSpPr>
        <p:spPr>
          <a:xfrm>
            <a:off x="6691563" y="6001752"/>
            <a:ext cx="12272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sv-SE" dirty="0">
                <a:solidFill>
                  <a:schemeClr val="bg1"/>
                </a:solidFill>
                <a:ea typeface="+mn-lt"/>
                <a:cs typeface="+mn-lt"/>
                <a:hlinkClick r:id="rId5">
                  <a:extLst>
                    <a:ext uri="{A12FA001-AC4F-418D-AE19-62706E023703}">
                      <ahyp:hlinkClr xmlns:ahyp="http://schemas.microsoft.com/office/drawing/2018/hyperlinkcolor" val="tx"/>
                    </a:ext>
                  </a:extLst>
                </a:hlinkClick>
              </a:rPr>
              <a:t>GitHub</a:t>
            </a:r>
            <a:endParaRPr lang="sv-SE"/>
          </a:p>
        </p:txBody>
      </p:sp>
    </p:spTree>
    <p:extLst>
      <p:ext uri="{BB962C8B-B14F-4D97-AF65-F5344CB8AC3E}">
        <p14:creationId xmlns:p14="http://schemas.microsoft.com/office/powerpoint/2010/main" val="390523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a:t>DATA MANIPULATION/WRANGLING – </a:t>
            </a:r>
            <a:r>
              <a:rPr lang="en-US">
                <a:solidFill>
                  <a:schemeClr val="accent2"/>
                </a:solidFill>
              </a:rPr>
              <a:t>PANDAS</a:t>
            </a:r>
            <a:endParaRPr lang="en-US"/>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7419379" cy="4951413"/>
          </a:xfrm>
        </p:spPr>
        <p:txBody>
          <a:bodyPr vert="horz" lIns="0" tIns="0" rIns="0" bIns="0" rtlCol="0" anchor="t">
            <a:noAutofit/>
          </a:bodyPr>
          <a:lstStyle/>
          <a:p>
            <a:pPr marL="342900" indent="-342900">
              <a:buFont typeface="Arial" panose="020B0604020202020204" pitchFamily="34" charset="0"/>
              <a:buChar char="•"/>
            </a:pPr>
            <a:r>
              <a:rPr lang="en-GB" sz="1400"/>
              <a:t>The landing outcomes can be found in the </a:t>
            </a:r>
            <a:r>
              <a:rPr lang="en-GB" sz="1400">
                <a:solidFill>
                  <a:srgbClr val="61AFEF"/>
                </a:solidFill>
                <a:latin typeface="Consolas"/>
              </a:rPr>
              <a:t>Outcome</a:t>
            </a:r>
            <a:r>
              <a:rPr lang="en-GB" sz="1400"/>
              <a:t> column:</a:t>
            </a:r>
            <a:endParaRPr lang="sv-SE"/>
          </a:p>
          <a:p>
            <a:pPr marL="520700" lvl="1" indent="-342900"/>
            <a:r>
              <a:rPr lang="en-GB" sz="1200">
                <a:solidFill>
                  <a:srgbClr val="61AFEF"/>
                </a:solidFill>
                <a:latin typeface="Consolas"/>
              </a:rPr>
              <a:t>True Ocean </a:t>
            </a:r>
            <a:r>
              <a:rPr lang="en-GB" sz="1200"/>
              <a:t>It landed in the Ocean </a:t>
            </a:r>
          </a:p>
          <a:p>
            <a:pPr marL="520700" lvl="1" indent="-342900"/>
            <a:r>
              <a:rPr lang="en-GB" sz="1200">
                <a:solidFill>
                  <a:srgbClr val="61AFEF"/>
                </a:solidFill>
                <a:latin typeface="Consolas"/>
              </a:rPr>
              <a:t>False Ocean </a:t>
            </a:r>
            <a:r>
              <a:rPr lang="en-GB" sz="1200">
                <a:latin typeface="Consolas"/>
              </a:rPr>
              <a:t>It failed to land in the Ocean</a:t>
            </a:r>
            <a:endParaRPr lang="en-GB" sz="1200">
              <a:solidFill>
                <a:srgbClr val="61AFEF"/>
              </a:solidFill>
              <a:latin typeface="Consolas"/>
            </a:endParaRPr>
          </a:p>
          <a:p>
            <a:pPr marL="520700" lvl="1" indent="-342900"/>
            <a:r>
              <a:rPr lang="en-GB" sz="1200">
                <a:solidFill>
                  <a:srgbClr val="61AFEF"/>
                </a:solidFill>
                <a:latin typeface="Consolas"/>
              </a:rPr>
              <a:t>True RTLS </a:t>
            </a:r>
            <a:r>
              <a:rPr lang="en-GB" sz="1200"/>
              <a:t>It landed on a ground pad</a:t>
            </a:r>
          </a:p>
          <a:p>
            <a:pPr marL="520700" lvl="1" indent="-342900"/>
            <a:r>
              <a:rPr lang="en-GB" sz="1200">
                <a:solidFill>
                  <a:srgbClr val="61AFEF"/>
                </a:solidFill>
                <a:latin typeface="Consolas"/>
              </a:rPr>
              <a:t>False RTLS </a:t>
            </a:r>
            <a:r>
              <a:rPr lang="en-GB" sz="1200">
                <a:latin typeface="Ubuntu"/>
              </a:rPr>
              <a:t>It </a:t>
            </a:r>
            <a:r>
              <a:rPr lang="en-GB" sz="1200">
                <a:solidFill>
                  <a:srgbClr val="FFFFFF"/>
                </a:solidFill>
                <a:latin typeface="Ubuntu"/>
              </a:rPr>
              <a:t>failed to land on a ground</a:t>
            </a:r>
            <a:r>
              <a:rPr lang="en-GB" sz="1200"/>
              <a:t> pad.</a:t>
            </a:r>
          </a:p>
          <a:p>
            <a:pPr marL="520700" lvl="1" indent="-342900"/>
            <a:r>
              <a:rPr lang="en-GB" sz="1200">
                <a:solidFill>
                  <a:srgbClr val="61AFEF"/>
                </a:solidFill>
                <a:latin typeface="Consolas"/>
              </a:rPr>
              <a:t>True ASDS </a:t>
            </a:r>
            <a:r>
              <a:rPr lang="en-GB" sz="1200"/>
              <a:t>It landed on a drone ship</a:t>
            </a:r>
          </a:p>
          <a:p>
            <a:pPr marL="520700" lvl="1" indent="-342900"/>
            <a:r>
              <a:rPr lang="en-GB" sz="1200">
                <a:solidFill>
                  <a:srgbClr val="61AFEF"/>
                </a:solidFill>
                <a:latin typeface="Consolas"/>
              </a:rPr>
              <a:t>False ASDS</a:t>
            </a:r>
            <a:r>
              <a:rPr lang="en-GB" sz="1200"/>
              <a:t> It failed to land on a drone ship. </a:t>
            </a:r>
          </a:p>
          <a:p>
            <a:pPr marL="520700" lvl="1" indent="-342900"/>
            <a:r>
              <a:rPr lang="en-GB" sz="1200">
                <a:solidFill>
                  <a:srgbClr val="61AFEF"/>
                </a:solidFill>
                <a:latin typeface="Consolas"/>
              </a:rPr>
              <a:t>None ASDS </a:t>
            </a:r>
            <a:r>
              <a:rPr lang="en-GB" sz="1200"/>
              <a:t>and </a:t>
            </a:r>
            <a:r>
              <a:rPr lang="en-GB" sz="1200">
                <a:solidFill>
                  <a:srgbClr val="61AFEF"/>
                </a:solidFill>
                <a:latin typeface="Consolas"/>
              </a:rPr>
              <a:t>None </a:t>
            </a:r>
            <a:r>
              <a:rPr lang="en-GB" sz="1200" err="1">
                <a:solidFill>
                  <a:srgbClr val="61AFEF"/>
                </a:solidFill>
                <a:latin typeface="Consolas"/>
              </a:rPr>
              <a:t>None</a:t>
            </a:r>
            <a:r>
              <a:rPr lang="en-GB" sz="1200">
                <a:solidFill>
                  <a:srgbClr val="61AFEF"/>
                </a:solidFill>
                <a:latin typeface="Consolas"/>
              </a:rPr>
              <a:t> </a:t>
            </a:r>
            <a:r>
              <a:rPr lang="en-GB" sz="1200"/>
              <a:t>Maens that it did not land.</a:t>
            </a:r>
          </a:p>
          <a:p>
            <a:pPr marL="520700" lvl="1" indent="-342900"/>
            <a:endParaRPr lang="en-GB" sz="1200"/>
          </a:p>
          <a:p>
            <a:pPr lvl="1" indent="0">
              <a:buNone/>
            </a:pPr>
            <a:r>
              <a:rPr lang="en-GB" sz="1600"/>
              <a:t>Data Wrangling:</a:t>
            </a:r>
          </a:p>
          <a:p>
            <a:pPr marL="285750" indent="-285750">
              <a:buFont typeface="Arial" panose="020B0604020202020204" pitchFamily="34" charset="0"/>
              <a:buChar char="•"/>
            </a:pPr>
            <a:r>
              <a:rPr lang="en-GB" sz="1400"/>
              <a:t>To make it easier to predict if there will be a successful landing we converted the outcomes to binary values </a:t>
            </a:r>
            <a:r>
              <a:rPr lang="en-GB" sz="1400" err="1"/>
              <a:t>i.e</a:t>
            </a:r>
            <a:r>
              <a:rPr lang="en-GB" sz="1400"/>
              <a:t> 1 for success and 0 for failed. This is how it's done:</a:t>
            </a:r>
          </a:p>
          <a:p>
            <a:pPr marL="463550" lvl="1" indent="-285750">
              <a:buFont typeface="+mj-lt"/>
              <a:buAutoNum type="arabicPeriod"/>
            </a:pPr>
            <a:r>
              <a:rPr lang="en-GB" sz="1200"/>
              <a:t>Creating a set where all the unsuccessful outcomes are stored, </a:t>
            </a:r>
            <a:r>
              <a:rPr lang="en-GB" sz="1200" err="1">
                <a:solidFill>
                  <a:srgbClr val="61AFEF"/>
                </a:solidFill>
                <a:latin typeface="Consolas"/>
              </a:rPr>
              <a:t>bad_outcome</a:t>
            </a:r>
            <a:endParaRPr lang="en-GB" sz="1200">
              <a:solidFill>
                <a:srgbClr val="61AFEF"/>
              </a:solidFill>
              <a:latin typeface="Consolas"/>
            </a:endParaRPr>
          </a:p>
          <a:p>
            <a:pPr marL="463550" lvl="1" indent="-285750">
              <a:buAutoNum type="arabicPeriod"/>
            </a:pPr>
            <a:r>
              <a:rPr lang="en-GB" sz="1200"/>
              <a:t>Making a list that we fil with 0 if the current row belongs to </a:t>
            </a:r>
            <a:r>
              <a:rPr lang="en-GB" sz="1200" err="1">
                <a:solidFill>
                  <a:srgbClr val="61AFEF"/>
                </a:solidFill>
                <a:latin typeface="Consolas"/>
              </a:rPr>
              <a:t>bad_outcome</a:t>
            </a:r>
            <a:r>
              <a:rPr lang="en-GB" sz="1200">
                <a:solidFill>
                  <a:srgbClr val="61AFEF"/>
                </a:solidFill>
                <a:latin typeface="Consolas"/>
              </a:rPr>
              <a:t> </a:t>
            </a:r>
            <a:r>
              <a:rPr lang="en-GB" sz="1200">
                <a:latin typeface="Ubuntu"/>
              </a:rPr>
              <a:t>and 1 otherwise, called </a:t>
            </a:r>
            <a:r>
              <a:rPr lang="en-GB" sz="1200" err="1">
                <a:solidFill>
                  <a:srgbClr val="61AFEF"/>
                </a:solidFill>
                <a:latin typeface="Consolas"/>
              </a:rPr>
              <a:t>landing_class</a:t>
            </a:r>
          </a:p>
          <a:p>
            <a:pPr marL="463550" lvl="1" indent="-285750">
              <a:buAutoNum type="arabicPeriod"/>
            </a:pPr>
            <a:r>
              <a:rPr lang="en-GB" sz="1200"/>
              <a:t>Use </a:t>
            </a:r>
            <a:r>
              <a:rPr lang="en-GB" sz="1200" err="1">
                <a:solidFill>
                  <a:srgbClr val="61AFEF"/>
                </a:solidFill>
                <a:latin typeface="Consolas"/>
              </a:rPr>
              <a:t>landing_class</a:t>
            </a:r>
            <a:r>
              <a:rPr lang="en-GB" sz="1200">
                <a:solidFill>
                  <a:srgbClr val="61AFEF"/>
                </a:solidFill>
                <a:latin typeface="Consolas"/>
              </a:rPr>
              <a:t> </a:t>
            </a:r>
            <a:r>
              <a:rPr lang="en-GB" sz="1200">
                <a:latin typeface="Consolas"/>
              </a:rPr>
              <a:t>to Create the</a:t>
            </a:r>
            <a:r>
              <a:rPr lang="en-GB" sz="1200">
                <a:solidFill>
                  <a:srgbClr val="61AFEF"/>
                </a:solidFill>
                <a:latin typeface="Consolas"/>
              </a:rPr>
              <a:t> Class</a:t>
            </a:r>
            <a:r>
              <a:rPr lang="en-GB" sz="1200"/>
              <a:t> column</a:t>
            </a:r>
            <a:endParaRPr lang="en-GB" sz="1200">
              <a:solidFill>
                <a:srgbClr val="61AFEF"/>
              </a:solidFill>
              <a:latin typeface="Consolas" panose="020B0609020204030204" pitchFamily="49" charset="0"/>
            </a:endParaRPr>
          </a:p>
          <a:p>
            <a:pPr marL="463550" lvl="1" indent="-285750">
              <a:buFont typeface="+mj-lt"/>
              <a:buAutoNum type="arabicPeriod"/>
            </a:pPr>
            <a:r>
              <a:rPr lang="en-GB" sz="1200"/>
              <a:t>Lastly export the data to a .csv file.</a:t>
            </a:r>
          </a:p>
        </p:txBody>
      </p:sp>
      <p:pic>
        <p:nvPicPr>
          <p:cNvPr id="15" name="Picture 14" descr="En bild som visar text&#10;&#10;Automatiskt genererad beskrivning">
            <a:extLst>
              <a:ext uri="{FF2B5EF4-FFF2-40B4-BE49-F238E27FC236}">
                <a16:creationId xmlns:a16="http://schemas.microsoft.com/office/drawing/2014/main" id="{C3830511-C957-4952-AB09-8E969DBA71E1}"/>
              </a:ext>
            </a:extLst>
          </p:cNvPr>
          <p:cNvPicPr>
            <a:picLocks noChangeAspect="1"/>
          </p:cNvPicPr>
          <p:nvPr/>
        </p:nvPicPr>
        <p:blipFill>
          <a:blip r:embed="rId2"/>
          <a:srcRect l="1761" r="1761"/>
          <a:stretch>
            <a:fillRect/>
          </a:stretch>
        </p:blipFill>
        <p:spPr>
          <a:xfrm>
            <a:off x="8602982" y="2792010"/>
            <a:ext cx="2653334" cy="1950128"/>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7" name="Picture 16">
            <a:extLst>
              <a:ext uri="{FF2B5EF4-FFF2-40B4-BE49-F238E27FC236}">
                <a16:creationId xmlns:a16="http://schemas.microsoft.com/office/drawing/2014/main" id="{1AD7F3D1-90B6-4134-8857-3B06F3ACD75B}"/>
              </a:ext>
            </a:extLst>
          </p:cNvPr>
          <p:cNvPicPr>
            <a:picLocks noChangeAspect="1"/>
          </p:cNvPicPr>
          <p:nvPr/>
        </p:nvPicPr>
        <p:blipFill>
          <a:blip r:embed="rId3"/>
          <a:srcRect l="5092" r="5092"/>
          <a:stretch>
            <a:fillRect/>
          </a:stretch>
        </p:blipFill>
        <p:spPr>
          <a:xfrm>
            <a:off x="8180276" y="5756991"/>
            <a:ext cx="3466662" cy="583124"/>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20" name="Picture 19">
            <a:extLst>
              <a:ext uri="{FF2B5EF4-FFF2-40B4-BE49-F238E27FC236}">
                <a16:creationId xmlns:a16="http://schemas.microsoft.com/office/drawing/2014/main" id="{5175496B-53CE-4EE1-83CF-AF3B8527CAE8}"/>
              </a:ext>
            </a:extLst>
          </p:cNvPr>
          <p:cNvPicPr>
            <a:picLocks noChangeAspect="1"/>
          </p:cNvPicPr>
          <p:nvPr/>
        </p:nvPicPr>
        <p:blipFill>
          <a:blip r:embed="rId4"/>
          <a:srcRect t="20669" b="20669"/>
          <a:stretch>
            <a:fillRect/>
          </a:stretch>
        </p:blipFill>
        <p:spPr>
          <a:xfrm>
            <a:off x="9029549" y="5143772"/>
            <a:ext cx="1800200" cy="187521"/>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24" name="Picture 23" descr="En bild som visar text&#10;&#10;Automatiskt genererad beskrivning">
            <a:extLst>
              <a:ext uri="{FF2B5EF4-FFF2-40B4-BE49-F238E27FC236}">
                <a16:creationId xmlns:a16="http://schemas.microsoft.com/office/drawing/2014/main" id="{62ED9ABB-61DC-420D-BD60-52BFA3DF87D0}"/>
              </a:ext>
            </a:extLst>
          </p:cNvPr>
          <p:cNvPicPr>
            <a:picLocks noChangeAspect="1"/>
          </p:cNvPicPr>
          <p:nvPr/>
        </p:nvPicPr>
        <p:blipFill>
          <a:blip r:embed="rId5"/>
          <a:srcRect t="4839" b="4839"/>
          <a:stretch>
            <a:fillRect/>
          </a:stretch>
        </p:blipFill>
        <p:spPr>
          <a:xfrm>
            <a:off x="7896200" y="1571840"/>
            <a:ext cx="4066898" cy="81853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29" name="Oval 28">
            <a:extLst>
              <a:ext uri="{FF2B5EF4-FFF2-40B4-BE49-F238E27FC236}">
                <a16:creationId xmlns:a16="http://schemas.microsoft.com/office/drawing/2014/main" id="{1DF1107F-F74A-4304-8DE6-93916235A5B1}"/>
              </a:ext>
            </a:extLst>
          </p:cNvPr>
          <p:cNvSpPr/>
          <p:nvPr/>
        </p:nvSpPr>
        <p:spPr>
          <a:xfrm>
            <a:off x="7742008" y="141277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t>1</a:t>
            </a:r>
          </a:p>
        </p:txBody>
      </p:sp>
      <p:sp>
        <p:nvSpPr>
          <p:cNvPr id="30" name="Oval 29">
            <a:extLst>
              <a:ext uri="{FF2B5EF4-FFF2-40B4-BE49-F238E27FC236}">
                <a16:creationId xmlns:a16="http://schemas.microsoft.com/office/drawing/2014/main" id="{66093CA5-2EC8-4B34-A1C8-F0C4091F6EE7}"/>
              </a:ext>
            </a:extLst>
          </p:cNvPr>
          <p:cNvSpPr/>
          <p:nvPr/>
        </p:nvSpPr>
        <p:spPr>
          <a:xfrm>
            <a:off x="8451680" y="263294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t>3</a:t>
            </a:r>
          </a:p>
        </p:txBody>
      </p:sp>
      <p:sp>
        <p:nvSpPr>
          <p:cNvPr id="31" name="Oval 30">
            <a:extLst>
              <a:ext uri="{FF2B5EF4-FFF2-40B4-BE49-F238E27FC236}">
                <a16:creationId xmlns:a16="http://schemas.microsoft.com/office/drawing/2014/main" id="{E02402AA-948A-4B29-B94D-F54509BA10EA}"/>
              </a:ext>
            </a:extLst>
          </p:cNvPr>
          <p:cNvSpPr/>
          <p:nvPr/>
        </p:nvSpPr>
        <p:spPr>
          <a:xfrm>
            <a:off x="8855275" y="4919405"/>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t>3</a:t>
            </a:r>
          </a:p>
        </p:txBody>
      </p:sp>
      <p:sp>
        <p:nvSpPr>
          <p:cNvPr id="32" name="Oval 31">
            <a:extLst>
              <a:ext uri="{FF2B5EF4-FFF2-40B4-BE49-F238E27FC236}">
                <a16:creationId xmlns:a16="http://schemas.microsoft.com/office/drawing/2014/main" id="{FCE79089-D131-4132-9A95-62FAEED47BA8}"/>
              </a:ext>
            </a:extLst>
          </p:cNvPr>
          <p:cNvSpPr/>
          <p:nvPr/>
        </p:nvSpPr>
        <p:spPr>
          <a:xfrm>
            <a:off x="8028974" y="5573864"/>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t>4</a:t>
            </a:r>
          </a:p>
        </p:txBody>
      </p:sp>
      <p:sp>
        <p:nvSpPr>
          <p:cNvPr id="5" name="textruta 4">
            <a:extLst>
              <a:ext uri="{FF2B5EF4-FFF2-40B4-BE49-F238E27FC236}">
                <a16:creationId xmlns:a16="http://schemas.microsoft.com/office/drawing/2014/main" id="{75809CE9-4343-EA07-51CB-90055DB7DE7C}"/>
              </a:ext>
            </a:extLst>
          </p:cNvPr>
          <p:cNvSpPr txBox="1"/>
          <p:nvPr/>
        </p:nvSpPr>
        <p:spPr>
          <a:xfrm>
            <a:off x="6146131" y="5861383"/>
            <a:ext cx="12272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sv-SE" dirty="0">
                <a:solidFill>
                  <a:schemeClr val="bg1"/>
                </a:solidFill>
                <a:hlinkClick r:id="rId6">
                  <a:extLst>
                    <a:ext uri="{A12FA001-AC4F-418D-AE19-62706E023703}">
                      <ahyp:hlinkClr xmlns:ahyp="http://schemas.microsoft.com/office/drawing/2018/hyperlinkcolor" val="tx"/>
                    </a:ext>
                  </a:extLst>
                </a:hlinkClick>
              </a:rPr>
              <a:t>GitHub</a:t>
            </a:r>
            <a:endParaRPr lang="sv-SE" dirty="0">
              <a:solidFill>
                <a:schemeClr val="bg1"/>
              </a:solidFill>
            </a:endParaRPr>
          </a:p>
        </p:txBody>
      </p:sp>
    </p:spTree>
    <p:extLst>
      <p:ext uri="{BB962C8B-B14F-4D97-AF65-F5344CB8AC3E}">
        <p14:creationId xmlns:p14="http://schemas.microsoft.com/office/powerpoint/2010/main" val="32245660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EE4P_STYLE_ID" val="c7af6dba-f870-40c6-a7fb-5991d73382cc"/>
  <p:tag name="EE4P_AGENDAWIZARD" val="&lt;ee4p&gt;&lt;layouts&gt;&lt;layout name=&quot;Capgemini Line White&quot; id=&quot;435_5&quot;&gt;&lt;standard&gt;&lt;textframe horizontalAnchor=&quot;1&quot; marginBottom=&quot;0&quot; marginLeft=&quot;0&quot; marginRight=&quot;0&quot; marginTop=&quot;0&quot; orientation=&quot;1&quot; verticalAnchor=&quot;1&quot; /&gt;&lt;font name=&quot;Ubuntu&quot; bold=&quot;0&quot; italic=&quot;0&quot; color=&quot;#000000&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hadow visible=&quot;0&quot; /&gt;&lt;/standard&gt;&lt;agenda name=&quot;New Agenda&quot; title=&quot;Agenda&quot; subtitle=&quot;&quot; sizingModeId=&quot;2&quot; fontSize=&quot;24&quot; fontSizeAuto=&quot;1&quot; startTime=&quot;540&quot; timeFormatId=&quot;2&quot; startItemNo=&quot;1&quot; createSingleAgendaSlide=&quot;1&quot; createSeparatingSlides=&quot;1&quot; createBackupSlide=&quot;1&quot; /&gt;&lt;columns&gt;&lt;column field=&quot;itemno&quot; label=&quot;No.&quot; checked=&quot;1&quot; leftSpacing=&quot;0&quot; rightSpacing=&quot;0&quot; dock=&quot;1&quot; fixedWidth=&quot;52&quot; /&gt;&lt;column field=&quot;topic&quot; label=&quot;Topic&quot; leftSpacing=&quot;10&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32.07629&quot; top=&quot;139.5117&quot; width=&quot;657.3808&quot; height=&quot;368.6249&quot; /&gt;&lt;settings allowedSizingModeIds=&quot;1|2&quot; allowedFontSizes=&quot;8|9|10|10.5|11|12|14|16|18&quot; allowedTimeFormatIds=&quot;1|2|3&quot; slideLayout=&quot;11&quot; customLayoutName=&quot;Only Title&quot; customLayoutNameBackup=&quot;Only Title&quot; customLayoutIndex=&quot;&quot; showBreak=&quot;1&quot; singleAgendaSlideSelected=&quot;0&quot; backupSlideTitle=&quot;Backup: %agendaName%&quot; topMargin=&quot;0&quot; leftMargin=&quot;0&quot; allowedLevels=&quot;4&quot; itemNoFormats=&quot;{1:2}¦{1:2}.{2}¦{3:alphaLC}¦{3:alphaLC}.{4:alphaLC}&quot; /&gt;&lt;!-- Agenda item formats --&gt;&lt;cases&gt;&lt;case level=&quot;1&quot; selected=&quot;0&quot; break=&quot;0&quot; topMinSpacing=&quot;15&quot; topMaxSpacing=&quot;15&quot; bottomMinSpacing=&quot;0&quot; bottomMaxSpacing=&quot;0&quo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0&quot; break=&quot;0&quot; topMinSpacing=&quot;15&quot; topMaxSpacing=&quot;15&quot; bottomMinSpacing=&quot;0&quot; bottomMaxSpacing=&quot;0&quo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0&quot; break=&quot;1&quot; topMinSpacing=&quot;15&quot; topMaxSpacing=&quot;15&quot; bottomMinSpacing=&quot;0&quot; bottomMaxSpacing=&quot;0&quo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 level=&quot;1&quot; selected=&quot;1&quot; break=&quot;1&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s&gt;&lt;!-- Elements on slide independent of items --&gt;&lt;elements&gt;&lt;!--   &lt;element type=&quot;picture&quot; picture=&quot;image.png&quot; value=&quot;asdf&quot;  &gt;&#10;          &lt;position left=&quot;-278.9405&quot; top=&quot;-142.375&quot; width=&quot;457.6407&quot; height=&quot;540.0002&quot;/&gt;        &#10;        &lt;/element&gt;&#10;&#10;        &lt;element type=&quot;picture&quot; picture=&quot;BG_blue.png&quot; value=&quot;asdf&quot;  &gt;&#10;          &lt;position left=&quot;-278.9405&quot; top=&quot;-142.375&quot; width=&quot;960&quot; height=&quot;540&quot;/&gt;        &#10;        &lt;/element&gt; --&gt;&lt;/elements&gt;&lt;/layout&gt;&lt;/layouts&gt;&lt;contents&gt;&lt;agenda name=&quot;Outline&quot; title=&quot;Outline&quot; subtitle=&quot;&quot; sizingModeId=&quot;2&quot; fontSize=&quot;24&quot; fontSizeAuto=&quot;1&quot; startTime=&quot;540&quot; timeFormatId=&quot;2&quot; startItemNo=&quot;1&quot; createSingleAgendaSlide=&quot;1&quot; createSeparatingSlides=&quot;1&quot; createBackupSlide=&quot;1&quot; layoutId=&quot;435_5&quot; hideSeparatingSlides=&quot;0&quot; createSections=&quot;1&quot; singleSlideId=&quot;9a15118f-2457-4e4f-8d58-1bccb311b8bc&quot; backupSlideId=&quot;8fb936cb-0e6a-4b0c-a66f-de8e04eb4592&quot; backupSectionId=&quot;{91510ABB-4C7C-4297-81D7-A7AE193C2BCA}&quot;&gt;&lt;columns leftSpacing=&quot;0&quot; rightSpacing=&quot;0&quot;&gt;&lt;column field=&quot;itemno&quot; label=&quot;No.&quot; checked=&quot;1&quot; leftSpacing=&quot;0&quot; rightSpacing=&quot;0&quot; dock=&quot;1&quot; fixedWidth=&quot;52&quot; /&gt;&lt;column field=&quot;topic&quot; label=&quot;Topic&quot; leftSpacing=&quot;10&quot; rightDistribute=&quot;1&quot; dock=&quot;1&quot; rightSpacing=&quot;351.4262&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24437051-cf92-4038-9ed6-d3b77e272e8f&quot; parentId=&quot;&quot; level=&quot;1&quot; generateAgendaSlide=&quot;1&quot; showAgendaItem=&quot;1&quot; isBreak=&quot;0&quot; topic=&quot;Executive Summary&quot; agendaSlideId=&quot;146861f8-915e-4237-805b-a1c57fedc195&quot; sectionId=&quot;{40C38458-3B6B-447C-8E2F-CA87C9771756}&quot; /&gt;&lt;item duration=&quot;30&quot; id=&quot;cd49c929-de54-4ea8-b7cb-da89736391c6&quot; parentId=&quot;&quot; level=&quot;1&quot; generateAgendaSlide=&quot;1&quot; showAgendaItem=&quot;1&quot; isBreak=&quot;0&quot; topic=&quot;Introduction&quot; agendaSlideId=&quot;4dcf1c06-1359-4dee-82c9-16807f40fc36&quot; sectionId=&quot;{DD3E096C-4BB7-468B-A8F9-D8CE7C111367}&quot; /&gt;&lt;item duration=&quot;30&quot; id=&quot;1c02b369-7862-4320-8052-c478cfce6c1d&quot; parentId=&quot;&quot; level=&quot;1&quot; generateAgendaSlide=&quot;1&quot; showAgendaItem=&quot;1&quot; isBreak=&quot;0&quot; topic=&quot;Methodology&quot; agendaSlideId=&quot;76c302db-66a8-4a9b-9234-fa18cbc2c64e&quot; sectionId=&quot;{C297DFD6-C800-4BD1-8587-0C3AA048A953}&quot; /&gt;&lt;item duration=&quot;30&quot; id=&quot;fa43df40-8d47-485b-bca9-6cefb4c0cbed&quot; parentId=&quot;&quot; level=&quot;1&quot; generateAgendaSlide=&quot;1&quot; showAgendaItem=&quot;1&quot; isBreak=&quot;0&quot; topic=&quot;Results&quot; agendaSlideId=&quot;f262cb05-8f5f-4f6d-9a87-8fa499be5a9e&quot; sectionId=&quot;{7EB43C17-7B95-40CC-B07E-ACE53397B75A}&quot; /&gt;&lt;item duration=&quot;30&quot; id=&quot;1bcbdd36-477f-4881-ac1b-04df6e70366d&quot; parentId=&quot;&quot; level=&quot;1&quot; generateAgendaSlide=&quot;1&quot; showAgendaItem=&quot;1&quot; isBreak=&quot;0&quot; topic=&quot;Conclusion&quot; agendaSlideId=&quot;5044af6b-4938-4d75-a0e9-47a5bdafd29b&quot; sectionId=&quot;{5CF66A29-A6D5-466D-843F-754F7392E497}&quot; /&gt;&lt;item duration=&quot;30&quot; id=&quot;fa3c7689-6df6-443c-9aa1-1b30b15e20ad&quot; parentId=&quot;&quot; level=&quot;1&quot; generateAgendaSlide=&quot;1&quot; showAgendaItem=&quot;1&quot; isBreak=&quot;0&quot; topic=&quot;Appendix&quot; agendaSlideId=&quot;5bbaebe8-0d04-4666-8c7a-4849855572b9&quot; sectionId=&quot;{F3055773-E776-427D-86F7-B157A60B85D7}&quot; /&gt;&lt;/items&gt;&lt;/agenda&gt;&lt;/contents&gt;&lt;/ee4p&gt;"/>
  <p:tag name="EE4P_AGENDAWIZARD_UPDATEPAGENUMBERS" val="1"/>
</p:tagLst>
</file>

<file path=ppt/tags/tag2.xml><?xml version="1.0" encoding="utf-8"?>
<p:tagLst xmlns:a="http://schemas.openxmlformats.org/drawingml/2006/main" xmlns:r="http://schemas.openxmlformats.org/officeDocument/2006/relationships" xmlns:p="http://schemas.openxmlformats.org/presentationml/2006/main">
  <p:tag name="EE4P_SLIDEID" val="9a15118f-2457-4e4f-8d58-1bccb311b8bc"/>
</p:tagLst>
</file>

<file path=ppt/tags/tag3.xml><?xml version="1.0" encoding="utf-8"?>
<p:tagLst xmlns:a="http://schemas.openxmlformats.org/drawingml/2006/main" xmlns:r="http://schemas.openxmlformats.org/officeDocument/2006/relationships" xmlns:p="http://schemas.openxmlformats.org/presentationml/2006/main">
  <p:tag name="EE4P_AGENDAWIZARD" val="item_5044af6b-4938-4d75-a0e9-47a5bdafd29b_Topic"/>
  <p:tag name="EE4P_AGENDAWIZARD_CONTENT" val="/Conclusion"/>
  <p:tag name="EE4P_AGENDAWIZARD_PROPERTIES" val="94.0763/315.8368/214.3228/29.08126"/>
</p:tagLst>
</file>

<file path=ppt/tags/tag4.xml><?xml version="1.0" encoding="utf-8"?>
<p:tagLst xmlns:a="http://schemas.openxmlformats.org/drawingml/2006/main" xmlns:r="http://schemas.openxmlformats.org/officeDocument/2006/relationships" xmlns:p="http://schemas.openxmlformats.org/presentationml/2006/main">
  <p:tag name="EE4P_AGENDAWIZARD" val="item_146861f8-915e-4237-805b-a1c57fedc195_Topic"/>
  <p:tag name="EE4P_AGENDAWIZARD_CONTENT" val="/Executive Summary"/>
  <p:tag name="EE4P_AGENDAWIZARD_PROPERTIES" val="94.0763/139.5117/214.3228/29.08126"/>
</p:tagLst>
</file>

<file path=ppt/tags/tag5.xml><?xml version="1.0" encoding="utf-8"?>
<p:tagLst xmlns:a="http://schemas.openxmlformats.org/drawingml/2006/main" xmlns:r="http://schemas.openxmlformats.org/officeDocument/2006/relationships" xmlns:p="http://schemas.openxmlformats.org/presentationml/2006/main">
  <p:tag name="EE4P_AGENDAWIZARD" val="title"/>
</p:tagLst>
</file>

<file path=ppt/theme/theme1.xml><?xml version="1.0" encoding="utf-8"?>
<a:theme xmlns:a="http://schemas.openxmlformats.org/drawingml/2006/main" name="Capgemini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
        <a:dk1>
          <a:srgbClr val="000000"/>
        </a:dk1>
        <a:lt1>
          <a:srgbClr val="FFFFFF"/>
        </a:lt1>
        <a:dk2>
          <a:srgbClr val="2B0A3D"/>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ppt-Capgemini_MasterTemplateCustomcolors.potx" id="{825B9D35-2592-4CA9-BA23-58B006335B2A}" vid="{B094C477-C962-4A54-95AE-F74EAD58A671}"/>
    </a:ext>
  </a:extLst>
</a:theme>
</file>

<file path=ppt/theme/theme2.xml><?xml version="1.0" encoding="utf-8"?>
<a:theme xmlns:a="http://schemas.openxmlformats.org/drawingml/2006/main" name="Tema do Offic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themeOverride>
</file>

<file path=ppt/theme/themeOverride2.xml><?xml version="1.0" encoding="utf-8"?>
<a:themeOverride xmlns:a="http://schemas.openxmlformats.org/drawingml/2006/main">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41EE8B34568B7041A5F0B3041B85A64D" ma:contentTypeVersion="6" ma:contentTypeDescription="Ein neues Dokument erstellen." ma:contentTypeScope="" ma:versionID="4f15cb04483d8cdde5a31f03fe037d95">
  <xsd:schema xmlns:xsd="http://www.w3.org/2001/XMLSchema" xmlns:xs="http://www.w3.org/2001/XMLSchema" xmlns:p="http://schemas.microsoft.com/office/2006/metadata/properties" xmlns:ns2="31fa4da7-ec37-47f4-9a31-fa58fa1a2f22" targetNamespace="http://schemas.microsoft.com/office/2006/metadata/properties" ma:root="true" ma:fieldsID="9cb0a70540941e5ce692e7bf753c2bc9" ns2:_="">
    <xsd:import namespace="31fa4da7-ec37-47f4-9a31-fa58fa1a2f2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fa4da7-ec37-47f4-9a31-fa58fa1a2f2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65F6DA-EDFD-4C3F-B2EB-EDE359E124E2}">
  <ds:schemaRefs>
    <ds:schemaRef ds:uri="85ebd0df-9687-47ef-b5a5-617eb7dd465e"/>
    <ds:schemaRef ds:uri="866c9c41-2c2c-4d95-92e3-745332f5478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3B09ECE-D1C0-42A5-B69E-8C88764DB9F3}">
  <ds:schemaRefs>
    <ds:schemaRef ds:uri="http://schemas.microsoft.com/sharepoint/v3/contenttype/forms"/>
  </ds:schemaRefs>
</ds:datastoreItem>
</file>

<file path=customXml/itemProps3.xml><?xml version="1.0" encoding="utf-8"?>
<ds:datastoreItem xmlns:ds="http://schemas.openxmlformats.org/officeDocument/2006/customXml" ds:itemID="{755B07D2-2E50-4EF8-86E4-1174F07A1FDE}">
  <ds:schemaRefs>
    <ds:schemaRef ds:uri="31fa4da7-ec37-47f4-9a31-fa58fa1a2f2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TM04033923[[fn=Djup]]</Template>
  <Application>Microsoft Office PowerPoint</Application>
  <PresentationFormat>Bredbild</PresentationFormat>
  <Slides>47</Slides>
  <Notes>2</Notes>
  <HiddenSlides>0</HiddenSlides>
  <ScaleCrop>false</ScaleCrop>
  <HeadingPairs>
    <vt:vector size="4" baseType="variant">
      <vt:variant>
        <vt:lpstr>Tema</vt:lpstr>
      </vt:variant>
      <vt:variant>
        <vt:i4>1</vt:i4>
      </vt:variant>
      <vt:variant>
        <vt:lpstr>Bildrubriker</vt:lpstr>
      </vt:variant>
      <vt:variant>
        <vt:i4>47</vt:i4>
      </vt:variant>
    </vt:vector>
  </HeadingPairs>
  <TitlesOfParts>
    <vt:vector size="48" baseType="lpstr">
      <vt:lpstr>Capgemini2021</vt:lpstr>
      <vt:lpstr>IBM Data Science Capstone Project</vt:lpstr>
      <vt:lpstr>OUTLINE</vt:lpstr>
      <vt:lpstr>EXECUTIVE SUMMARY</vt:lpstr>
      <vt:lpstr>Introduction </vt:lpstr>
      <vt:lpstr>METHODOLOGY SUMMARY</vt:lpstr>
      <vt:lpstr>DATA COLLECTION – space x REST api</vt:lpstr>
      <vt:lpstr>DATA COLLECTION – WEB SCRAPING</vt:lpstr>
      <vt:lpstr>DATA MANIPULATION/WRANGLING – PANDAS</vt:lpstr>
      <vt:lpstr>DATA MANIPULATION/WRANGLING – PANDAS</vt:lpstr>
      <vt:lpstr>Exploratory data analysis – visualization</vt:lpstr>
      <vt:lpstr>Exploratory data analysis (eda) – sql</vt:lpstr>
      <vt:lpstr>Geospatial analysis – folium</vt:lpstr>
      <vt:lpstr>Interactive dashboard – plotly dash</vt:lpstr>
      <vt:lpstr>Predictive Analysis - Classification</vt:lpstr>
      <vt:lpstr>results </vt:lpstr>
      <vt:lpstr>EDA - WITH VISUALIZATION</vt:lpstr>
      <vt:lpstr>Launch Site VS. FLIGHT NUMBER</vt:lpstr>
      <vt:lpstr>LAUNCH SITE vs. PAYLOAD MASS</vt:lpstr>
      <vt:lpstr>Success Rate vs. Orbit Type</vt:lpstr>
      <vt:lpstr>Orbit Type vs. flight number</vt:lpstr>
      <vt:lpstr>ORBIT TYPE VS. PAYLOAD MASS</vt:lpstr>
      <vt:lpstr>Launch Success Yearly Trend</vt:lpstr>
      <vt:lpstr>EDA - WITH SQL</vt:lpstr>
      <vt:lpstr>All Launch Site Names</vt:lpstr>
      <vt:lpstr>Launch Site Names Begin with 'CCA'</vt:lpstr>
      <vt:lpstr>Total Payload Mass</vt:lpstr>
      <vt:lpstr>Average Payload Mass by F9 v1.1</vt:lpstr>
      <vt:lpstr>FIRST SUCCESSFUL GROUND LANDING DATE</vt:lpstr>
      <vt:lpstr>Successful Drone Ship Landing with Payload between 4000 and 6000</vt:lpstr>
      <vt:lpstr>Total Number of Successful and Failure Mission Outcomes</vt:lpstr>
      <vt:lpstr>Boosters Carried Maximum Payload</vt:lpstr>
      <vt:lpstr>2015 Launch Records</vt:lpstr>
      <vt:lpstr>Rank Landing Outcomes Between 2010-06-04 and 2017-03-20</vt:lpstr>
      <vt:lpstr>LAUNCH SITES PROXIMITY ANALYSIS – FOLIUM INTERACTIVE MAP</vt:lpstr>
      <vt:lpstr>ALL LAUNCH SITES ON A MAP</vt:lpstr>
      <vt:lpstr>SUCCESS/FAILED LAUNCHES FOR EACH SITE</vt:lpstr>
      <vt:lpstr>PROXIMITY OF LAUNCH SITES TO OTHER POINTS OF INTEREST</vt:lpstr>
      <vt:lpstr>interactive dashboard  - Plotly Dash</vt:lpstr>
      <vt:lpstr>launch success count for all sites</vt:lpstr>
      <vt:lpstr>Pie chart for the launch site with highest launch success ratio</vt:lpstr>
      <vt:lpstr>Launch Outcome VS. Payload scatter plot for all sites</vt:lpstr>
      <vt:lpstr>PREDICTIVE ANALYSIS - CLASSIFICATION</vt:lpstr>
      <vt:lpstr>CLASSIFICATION ACCURACY</vt:lpstr>
      <vt:lpstr>Confusion Matrix</vt:lpstr>
      <vt:lpstr>CONCLUSIONS</vt:lpstr>
      <vt:lpstr>CONCLUSIONS</vt:lpstr>
      <vt:lpstr>APPENDIX</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subject>Capgemini template</dc:subject>
  <dc:creator>Capgemini</dc:creator>
  <cp:revision>376</cp:revision>
  <cp:lastPrinted>2000-01-01T00:00:00Z</cp:lastPrinted>
  <dcterms:created xsi:type="dcterms:W3CDTF">2022-01-15T17:28:45Z</dcterms:created>
  <dcterms:modified xsi:type="dcterms:W3CDTF">2023-02-07T16:07:03Z</dcterms:modified>
  <cp:category>Enter Data Classification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0x01010041EE8B34568B7041A5F0B3041B85A64D</vt:lpwstr>
  </property>
</Properties>
</file>